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84" r:id="rId2"/>
    <p:sldId id="274" r:id="rId3"/>
    <p:sldId id="302" r:id="rId4"/>
    <p:sldId id="300" r:id="rId5"/>
    <p:sldId id="324" r:id="rId6"/>
    <p:sldId id="325" r:id="rId7"/>
    <p:sldId id="332" r:id="rId8"/>
    <p:sldId id="326" r:id="rId9"/>
    <p:sldId id="333" r:id="rId10"/>
    <p:sldId id="327" r:id="rId11"/>
    <p:sldId id="334" r:id="rId12"/>
    <p:sldId id="336" r:id="rId13"/>
    <p:sldId id="328" r:id="rId14"/>
    <p:sldId id="329" r:id="rId15"/>
    <p:sldId id="335" r:id="rId16"/>
    <p:sldId id="331" r:id="rId17"/>
    <p:sldId id="350" r:id="rId18"/>
    <p:sldId id="338" r:id="rId19"/>
    <p:sldId id="347" r:id="rId20"/>
    <p:sldId id="346" r:id="rId21"/>
    <p:sldId id="345" r:id="rId22"/>
    <p:sldId id="342" r:id="rId23"/>
    <p:sldId id="344" r:id="rId24"/>
    <p:sldId id="351" r:id="rId25"/>
    <p:sldId id="348" r:id="rId26"/>
    <p:sldId id="343" r:id="rId27"/>
    <p:sldId id="322" r:id="rId28"/>
    <p:sldId id="349" r:id="rId29"/>
    <p:sldId id="283" r:id="rId30"/>
    <p:sldId id="26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29337" initials="m" lastIdx="5" clrIdx="0">
    <p:extLst>
      <p:ext uri="{19B8F6BF-5375-455C-9EA6-DF929625EA0E}">
        <p15:presenceInfo xmlns:p15="http://schemas.microsoft.com/office/powerpoint/2012/main" userId="m2933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9F0"/>
    <a:srgbClr val="1D63FF"/>
    <a:srgbClr val="FFB482"/>
    <a:srgbClr val="E7F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55" autoAdjust="0"/>
    <p:restoredTop sz="82924" autoAdjust="0"/>
  </p:normalViewPr>
  <p:slideViewPr>
    <p:cSldViewPr snapToGrid="0">
      <p:cViewPr varScale="1">
        <p:scale>
          <a:sx n="67" d="100"/>
          <a:sy n="67" d="100"/>
        </p:scale>
        <p:origin x="76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730" y="-38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7T11:59:02.385" idx="2">
    <p:pos x="10" y="10"/>
    <p:text>변수를 크게 분류 했을때 이렇게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BF56D-D5FC-4516-A2FF-35A1D2ED3F6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174EA-8860-4E1A-B3C6-66D593F44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0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데이터 설명하고  사용량 파생변수 </a:t>
            </a:r>
            <a:r>
              <a:rPr lang="ko-KR" altLang="en-US" dirty="0" err="1"/>
              <a:t>만든거랑</a:t>
            </a:r>
            <a:r>
              <a:rPr lang="ko-KR" altLang="en-US" dirty="0"/>
              <a:t> 사용자 정보에서 거주민 </a:t>
            </a:r>
            <a:r>
              <a:rPr lang="en-US" altLang="ko-KR" dirty="0"/>
              <a:t>drop / </a:t>
            </a:r>
            <a:r>
              <a:rPr lang="ko-KR" altLang="en-US" dirty="0"/>
              <a:t>국가번호 </a:t>
            </a:r>
            <a:r>
              <a:rPr lang="en-US" altLang="ko-KR" dirty="0"/>
              <a:t>156</a:t>
            </a:r>
            <a:r>
              <a:rPr lang="ko-KR" altLang="en-US" dirty="0"/>
              <a:t>인 사람들 추출 해서 총 </a:t>
            </a:r>
            <a:r>
              <a:rPr lang="ko-KR" altLang="en-US" dirty="0" err="1"/>
              <a:t>오백칠십만개의</a:t>
            </a:r>
            <a:r>
              <a:rPr lang="ko-KR" altLang="en-US" dirty="0"/>
              <a:t> 행이 나왔다 </a:t>
            </a:r>
            <a:r>
              <a:rPr lang="ko-KR" altLang="en-US" dirty="0" err="1"/>
              <a:t>말씀드리고싶은것은</a:t>
            </a:r>
            <a:r>
              <a:rPr lang="ko-KR" altLang="en-US" dirty="0"/>
              <a:t> 노란색 부분의 데이터입니다</a:t>
            </a:r>
            <a:endParaRPr lang="en-US" altLang="ko-KR" dirty="0"/>
          </a:p>
          <a:p>
            <a:r>
              <a:rPr lang="ko-KR" altLang="en-US" dirty="0"/>
              <a:t>한 아이디가 여러 번 나올 수 </a:t>
            </a:r>
            <a:r>
              <a:rPr lang="ko-KR" altLang="en-US" dirty="0" err="1"/>
              <a:t>있다는것을</a:t>
            </a:r>
            <a:r>
              <a:rPr lang="ko-KR" altLang="en-US" dirty="0"/>
              <a:t> 말해주는 건데  위치정보가 동일해도 여러 개가 </a:t>
            </a:r>
            <a:r>
              <a:rPr lang="ko-KR" altLang="en-US" dirty="0" err="1"/>
              <a:t>나올수</a:t>
            </a:r>
            <a:r>
              <a:rPr lang="ko-KR" altLang="en-US" dirty="0"/>
              <a:t> 있다 </a:t>
            </a:r>
            <a:r>
              <a:rPr lang="en-US" altLang="ko-KR" dirty="0"/>
              <a:t>(</a:t>
            </a:r>
            <a:r>
              <a:rPr lang="ko-KR" altLang="en-US" dirty="0"/>
              <a:t>시간만 다름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국적 </a:t>
            </a:r>
            <a:r>
              <a:rPr lang="en-US" altLang="ko-KR" dirty="0"/>
              <a:t>156</a:t>
            </a:r>
            <a:r>
              <a:rPr lang="ko-KR" altLang="en-US" dirty="0"/>
              <a:t>만 뽑고 거주민만 </a:t>
            </a:r>
            <a:r>
              <a:rPr lang="ko-KR" altLang="en-US" dirty="0" err="1"/>
              <a:t>가질수</a:t>
            </a:r>
            <a:r>
              <a:rPr lang="ko-KR" altLang="en-US" dirty="0"/>
              <a:t> 있는 컨트리 정보를 가진 행은 삭제했다  그래서 </a:t>
            </a:r>
            <a:r>
              <a:rPr lang="ko-KR" altLang="en-US" dirty="0" err="1"/>
              <a:t>오백칠십만개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1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정한 필요조건은 관광루트를 </a:t>
            </a:r>
            <a:r>
              <a:rPr lang="ko-KR" altLang="en-US" dirty="0" err="1"/>
              <a:t>짤때</a:t>
            </a:r>
            <a:r>
              <a:rPr lang="ko-KR" altLang="en-US" dirty="0"/>
              <a:t> 필수적인 것들이 무엇인가를 고민해보았다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5</a:t>
            </a:r>
            <a:r>
              <a:rPr lang="ko-KR" altLang="en-US" dirty="0"/>
              <a:t>일장같은 </a:t>
            </a:r>
            <a:r>
              <a:rPr lang="ko-KR" altLang="en-US" dirty="0" err="1"/>
              <a:t>요일제</a:t>
            </a:r>
            <a:r>
              <a:rPr lang="ko-KR" altLang="en-US" dirty="0"/>
              <a:t> 행사 혹은 여행을 올 수 있는 요일 </a:t>
            </a:r>
            <a:r>
              <a:rPr lang="en-US" altLang="ko-KR" dirty="0"/>
              <a:t>/ </a:t>
            </a:r>
            <a:r>
              <a:rPr lang="ko-KR" altLang="en-US" dirty="0"/>
              <a:t>그리고 체류기간을 </a:t>
            </a:r>
            <a:r>
              <a:rPr lang="ko-KR" altLang="en-US" dirty="0" err="1"/>
              <a:t>얼마나하냐에따라</a:t>
            </a:r>
            <a:r>
              <a:rPr lang="en-US" altLang="ko-KR" dirty="0"/>
              <a:t>/  </a:t>
            </a:r>
            <a:r>
              <a:rPr lang="ko-KR" altLang="en-US" dirty="0"/>
              <a:t>그리고 가장 적합한 시간대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17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한시간동안 움직이지 않은 사람은 첫번쨰거만 </a:t>
            </a:r>
            <a:r>
              <a:rPr lang="ko-KR" altLang="en-US" dirty="0" err="1"/>
              <a:t>냄기고</a:t>
            </a:r>
            <a:r>
              <a:rPr lang="ko-KR" altLang="en-US" dirty="0"/>
              <a:t> </a:t>
            </a:r>
            <a:r>
              <a:rPr lang="en-US" altLang="ko-KR" dirty="0"/>
              <a:t>drop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82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단기숙박의 경우에 가장 많은 사람들이 </a:t>
            </a:r>
            <a:r>
              <a:rPr lang="ko-KR" altLang="en-US" dirty="0" err="1"/>
              <a:t>몰려있고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대라 그런지 많이 걷는다 </a:t>
            </a:r>
            <a:r>
              <a:rPr lang="en-US" altLang="ko-KR" dirty="0"/>
              <a:t>(</a:t>
            </a:r>
            <a:r>
              <a:rPr lang="ko-KR" altLang="en-US" dirty="0"/>
              <a:t>체류기간에 비해</a:t>
            </a:r>
            <a:r>
              <a:rPr lang="en-US" altLang="ko-KR" dirty="0"/>
              <a:t>)</a:t>
            </a:r>
            <a:r>
              <a:rPr lang="ko-KR" altLang="en-US" dirty="0"/>
              <a:t>우측으로 갈수록 </a:t>
            </a:r>
            <a:r>
              <a:rPr lang="ko-KR" altLang="en-US" dirty="0" err="1"/>
              <a:t>줄어들긴하지만</a:t>
            </a:r>
            <a:r>
              <a:rPr lang="ko-KR" altLang="en-US" dirty="0"/>
              <a:t> 여전히 </a:t>
            </a:r>
            <a:r>
              <a:rPr lang="ko-KR" altLang="en-US" dirty="0" err="1"/>
              <a:t>많은패턴이</a:t>
            </a:r>
            <a:r>
              <a:rPr lang="ko-KR" altLang="en-US" dirty="0"/>
              <a:t> 보임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ko-KR" altLang="en-US" dirty="0" err="1"/>
              <a:t>큰차이가</a:t>
            </a:r>
            <a:r>
              <a:rPr lang="ko-KR" altLang="en-US" dirty="0"/>
              <a:t> 없지만  </a:t>
            </a:r>
            <a:r>
              <a:rPr lang="en-US" altLang="ko-KR" dirty="0"/>
              <a:t>300-400km </a:t>
            </a:r>
            <a:r>
              <a:rPr lang="ko-KR" altLang="en-US" dirty="0"/>
              <a:t>대에 </a:t>
            </a:r>
            <a:r>
              <a:rPr lang="en-US" altLang="ko-KR" dirty="0"/>
              <a:t>7</a:t>
            </a:r>
            <a:r>
              <a:rPr lang="ko-KR" altLang="en-US" dirty="0"/>
              <a:t>월은 성산  </a:t>
            </a:r>
            <a:r>
              <a:rPr lang="en-US" altLang="ko-KR" dirty="0"/>
              <a:t>8</a:t>
            </a:r>
            <a:r>
              <a:rPr lang="ko-KR" altLang="en-US" dirty="0"/>
              <a:t>월은 </a:t>
            </a:r>
            <a:r>
              <a:rPr lang="ko-KR" altLang="en-US" dirty="0" err="1"/>
              <a:t>서귀포중문이랑</a:t>
            </a:r>
            <a:r>
              <a:rPr lang="ko-KR" altLang="en-US" dirty="0"/>
              <a:t> </a:t>
            </a:r>
            <a:r>
              <a:rPr lang="ko-KR" altLang="en-US" dirty="0" err="1"/>
              <a:t>시내쪽에</a:t>
            </a:r>
            <a:r>
              <a:rPr lang="ko-KR" altLang="en-US" dirty="0"/>
              <a:t> 많다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50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단기숙박의 경우에 가장 많은 사람들이 </a:t>
            </a:r>
            <a:r>
              <a:rPr lang="ko-KR" altLang="en-US" dirty="0" err="1"/>
              <a:t>몰려있고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대라 그런지 많이 걷는다 </a:t>
            </a:r>
            <a:r>
              <a:rPr lang="en-US" altLang="ko-KR" dirty="0"/>
              <a:t>(</a:t>
            </a:r>
            <a:r>
              <a:rPr lang="ko-KR" altLang="en-US" dirty="0"/>
              <a:t>체류기간에 비해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우측으로 갈수록 </a:t>
            </a:r>
            <a:r>
              <a:rPr lang="ko-KR" altLang="en-US" dirty="0" err="1"/>
              <a:t>줄어들긴하지만</a:t>
            </a:r>
            <a:r>
              <a:rPr lang="ko-KR" altLang="en-US" dirty="0"/>
              <a:t> 여전히 </a:t>
            </a:r>
            <a:r>
              <a:rPr lang="ko-KR" altLang="en-US" dirty="0" err="1"/>
              <a:t>많은패턴이</a:t>
            </a:r>
            <a:r>
              <a:rPr lang="ko-KR" altLang="en-US" dirty="0"/>
              <a:t> 보임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ko-KR" altLang="en-US" dirty="0" err="1"/>
              <a:t>큰차이가</a:t>
            </a:r>
            <a:r>
              <a:rPr lang="ko-KR" altLang="en-US" dirty="0"/>
              <a:t> 없지만  </a:t>
            </a:r>
            <a:r>
              <a:rPr lang="en-US" altLang="ko-KR" dirty="0"/>
              <a:t>300-400km </a:t>
            </a:r>
            <a:r>
              <a:rPr lang="ko-KR" altLang="en-US" dirty="0"/>
              <a:t>대에 </a:t>
            </a:r>
            <a:r>
              <a:rPr lang="en-US" altLang="ko-KR" dirty="0"/>
              <a:t>7</a:t>
            </a:r>
            <a:r>
              <a:rPr lang="ko-KR" altLang="en-US" dirty="0"/>
              <a:t>월은 성산  </a:t>
            </a:r>
            <a:r>
              <a:rPr lang="en-US" altLang="ko-KR" dirty="0"/>
              <a:t>8</a:t>
            </a:r>
            <a:r>
              <a:rPr lang="ko-KR" altLang="en-US" dirty="0"/>
              <a:t>월은 </a:t>
            </a:r>
            <a:r>
              <a:rPr lang="ko-KR" altLang="en-US" dirty="0" err="1"/>
              <a:t>서귀포중문이랑</a:t>
            </a:r>
            <a:r>
              <a:rPr lang="ko-KR" altLang="en-US" dirty="0"/>
              <a:t> </a:t>
            </a:r>
            <a:r>
              <a:rPr lang="ko-KR" altLang="en-US" dirty="0" err="1"/>
              <a:t>시내쪽에</a:t>
            </a:r>
            <a:r>
              <a:rPr lang="ko-KR" altLang="en-US" dirty="0"/>
              <a:t> 많다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04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그림보다 많은 이동이 줄었지만  체류기간이 늘어서 그런지 </a:t>
            </a:r>
            <a:r>
              <a:rPr lang="en-US" altLang="ko-KR" dirty="0"/>
              <a:t>0-100</a:t>
            </a:r>
            <a:r>
              <a:rPr lang="ko-KR" altLang="en-US" dirty="0"/>
              <a:t>보다 </a:t>
            </a:r>
            <a:r>
              <a:rPr lang="en-US" altLang="ko-KR" dirty="0"/>
              <a:t>100~300</a:t>
            </a:r>
            <a:r>
              <a:rPr lang="ko-KR" altLang="en-US" dirty="0"/>
              <a:t>구간에 더 많은 선들이 보임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/>
              <a:t>7</a:t>
            </a:r>
            <a:r>
              <a:rPr lang="ko-KR" altLang="en-US" dirty="0"/>
              <a:t>월보단 </a:t>
            </a:r>
            <a:r>
              <a:rPr lang="en-US" altLang="ko-KR" dirty="0"/>
              <a:t>8</a:t>
            </a:r>
            <a:r>
              <a:rPr lang="ko-KR" altLang="en-US" dirty="0"/>
              <a:t>월에 이동자수가 많다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8</a:t>
            </a:r>
            <a:r>
              <a:rPr lang="ko-KR" altLang="en-US" dirty="0"/>
              <a:t>월 제주 </a:t>
            </a:r>
            <a:r>
              <a:rPr lang="ko-KR" altLang="en-US" dirty="0" err="1"/>
              <a:t>남단쪽에</a:t>
            </a:r>
            <a:r>
              <a:rPr lang="ko-KR" altLang="en-US" dirty="0"/>
              <a:t> 방문자수가 많다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732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딱봐도</a:t>
            </a:r>
            <a:r>
              <a:rPr lang="ko-KR" altLang="en-US" dirty="0"/>
              <a:t> 많은 데이터는 아니지만 </a:t>
            </a:r>
            <a:r>
              <a:rPr lang="en-US" altLang="ko-KR" dirty="0"/>
              <a:t>7</a:t>
            </a:r>
            <a:r>
              <a:rPr lang="ko-KR" altLang="en-US" dirty="0"/>
              <a:t>월보다 </a:t>
            </a:r>
            <a:r>
              <a:rPr lang="en-US" altLang="ko-KR" dirty="0"/>
              <a:t>8</a:t>
            </a:r>
            <a:r>
              <a:rPr lang="ko-KR" altLang="en-US" dirty="0"/>
              <a:t>월에 장기 숙박자가 </a:t>
            </a:r>
            <a:r>
              <a:rPr lang="ko-KR" altLang="en-US" dirty="0" err="1"/>
              <a:t>많은걸</a:t>
            </a:r>
            <a:r>
              <a:rPr lang="ko-KR" altLang="en-US" dirty="0"/>
              <a:t> 알 수 있다 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월에 </a:t>
            </a:r>
            <a:r>
              <a:rPr lang="ko-KR" altLang="en-US" dirty="0" err="1"/>
              <a:t>제주남단이</a:t>
            </a:r>
            <a:r>
              <a:rPr lang="ko-KR" altLang="en-US" dirty="0"/>
              <a:t> </a:t>
            </a:r>
            <a:r>
              <a:rPr lang="ko-KR" altLang="en-US" dirty="0" err="1"/>
              <a:t>많이간다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04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</a:t>
            </a:r>
            <a:r>
              <a:rPr lang="ko-KR" altLang="en-US" dirty="0"/>
              <a:t>박 이상은 </a:t>
            </a:r>
            <a:r>
              <a:rPr lang="en-US" altLang="ko-KR" dirty="0"/>
              <a:t>5</a:t>
            </a:r>
            <a:r>
              <a:rPr lang="ko-KR" altLang="en-US" dirty="0"/>
              <a:t>명 내외의 인원의 움직임 뿐이라서 전체데이터를 대표 </a:t>
            </a:r>
            <a:r>
              <a:rPr lang="en-US" altLang="ko-KR" dirty="0"/>
              <a:t>X 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박이상의 아주 적은 </a:t>
            </a:r>
            <a:r>
              <a:rPr lang="ko-KR" altLang="en-US" dirty="0" err="1"/>
              <a:t>인원뿐이다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429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왼쪽이 평일 </a:t>
            </a:r>
            <a:r>
              <a:rPr lang="en-US" altLang="ko-KR" dirty="0"/>
              <a:t>/ </a:t>
            </a:r>
            <a:r>
              <a:rPr lang="ko-KR" altLang="en-US" dirty="0"/>
              <a:t>오른쪽이 주말 </a:t>
            </a:r>
            <a:r>
              <a:rPr lang="en-US" altLang="ko-KR" dirty="0"/>
              <a:t>/ </a:t>
            </a:r>
            <a:r>
              <a:rPr lang="ko-KR" altLang="en-US" dirty="0"/>
              <a:t>개수가 비슷한 평일끼리 </a:t>
            </a:r>
            <a:r>
              <a:rPr lang="ko-KR" altLang="en-US" dirty="0" err="1"/>
              <a:t>주말끼ㄹ</a:t>
            </a:r>
            <a:r>
              <a:rPr lang="en-US" altLang="ko-KR" dirty="0"/>
              <a:t>.?</a:t>
            </a:r>
          </a:p>
          <a:p>
            <a:r>
              <a:rPr lang="ko-KR" altLang="en-US" dirty="0"/>
              <a:t>월별 차이는 없어서 평일과 주말 차이로 </a:t>
            </a:r>
            <a:r>
              <a:rPr lang="ko-KR" altLang="en-US" dirty="0" err="1"/>
              <a:t>볼거임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19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주말에는 </a:t>
            </a:r>
            <a:r>
              <a:rPr lang="en-US" altLang="ko-KR" dirty="0"/>
              <a:t>(</a:t>
            </a:r>
            <a:r>
              <a:rPr lang="ko-KR" altLang="en-US" dirty="0"/>
              <a:t>새벽시간에 움직임이 많다 </a:t>
            </a:r>
            <a:r>
              <a:rPr lang="en-US" altLang="ko-KR" dirty="0"/>
              <a:t>) </a:t>
            </a:r>
            <a:r>
              <a:rPr lang="ko-KR" altLang="en-US" dirty="0" err="1"/>
              <a:t>하루종일</a:t>
            </a:r>
            <a:r>
              <a:rPr lang="ko-KR" altLang="en-US" dirty="0"/>
              <a:t> 적정 수준이 유지되지만</a:t>
            </a:r>
            <a:endParaRPr lang="en-US" altLang="ko-KR" dirty="0"/>
          </a:p>
          <a:p>
            <a:r>
              <a:rPr lang="ko-KR" altLang="en-US" dirty="0"/>
              <a:t>평일에는 저녁시간대에 확연하게 많다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54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주말에는 </a:t>
            </a:r>
            <a:r>
              <a:rPr lang="en-US" altLang="ko-KR" dirty="0"/>
              <a:t>(</a:t>
            </a:r>
            <a:r>
              <a:rPr lang="ko-KR" altLang="en-US" dirty="0"/>
              <a:t>새벽시간에 움직임이 많다 </a:t>
            </a:r>
            <a:r>
              <a:rPr lang="en-US" altLang="ko-KR" dirty="0"/>
              <a:t>) </a:t>
            </a:r>
            <a:r>
              <a:rPr lang="ko-KR" altLang="en-US" dirty="0" err="1"/>
              <a:t>하루종일</a:t>
            </a:r>
            <a:r>
              <a:rPr lang="ko-KR" altLang="en-US" dirty="0"/>
              <a:t> 적정 수준이 유지되지만</a:t>
            </a:r>
            <a:endParaRPr lang="en-US" altLang="ko-KR" dirty="0"/>
          </a:p>
          <a:p>
            <a:r>
              <a:rPr lang="ko-KR" altLang="en-US" dirty="0"/>
              <a:t>평일에는 저녁시간대에 확연하게 많다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29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월별 와이파이 사용자와 사용량</a:t>
            </a:r>
            <a:r>
              <a:rPr lang="en-US" altLang="ko-KR" dirty="0"/>
              <a:t>/</a:t>
            </a:r>
            <a:r>
              <a:rPr lang="ko-KR" altLang="en-US" dirty="0"/>
              <a:t>시간 </a:t>
            </a:r>
            <a:r>
              <a:rPr lang="en-US" altLang="ko-KR" dirty="0"/>
              <a:t>=&gt;  </a:t>
            </a:r>
            <a:r>
              <a:rPr lang="ko-KR" altLang="en-US" dirty="0"/>
              <a:t>의미가 크게 </a:t>
            </a:r>
            <a:r>
              <a:rPr lang="ko-KR" altLang="en-US" dirty="0" err="1"/>
              <a:t>없을수</a:t>
            </a:r>
            <a:r>
              <a:rPr lang="ko-KR" altLang="en-US" dirty="0"/>
              <a:t> </a:t>
            </a:r>
            <a:r>
              <a:rPr lang="ko-KR" altLang="en-US" dirty="0" err="1"/>
              <a:t>있따고</a:t>
            </a:r>
            <a:r>
              <a:rPr lang="ko-KR" altLang="en-US" dirty="0"/>
              <a:t> </a:t>
            </a:r>
            <a:r>
              <a:rPr lang="ko-KR" altLang="en-US" dirty="0" err="1"/>
              <a:t>생각한게</a:t>
            </a:r>
            <a:r>
              <a:rPr lang="ko-KR" altLang="en-US" dirty="0"/>
              <a:t> 사용시간이 올라가도 사용량이 </a:t>
            </a:r>
            <a:r>
              <a:rPr lang="en-US" altLang="ko-KR" dirty="0"/>
              <a:t>0</a:t>
            </a:r>
            <a:r>
              <a:rPr lang="ko-KR" altLang="en-US" dirty="0"/>
              <a:t>일 수 </a:t>
            </a:r>
            <a:r>
              <a:rPr lang="ko-KR" altLang="en-US" dirty="0" err="1"/>
              <a:t>있따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사용시간은 </a:t>
            </a:r>
            <a:r>
              <a:rPr lang="ko-KR" altLang="en-US" dirty="0" err="1"/>
              <a:t>의미없음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전체데이터에대해서</a:t>
            </a:r>
            <a:r>
              <a:rPr lang="ko-KR" altLang="en-US" dirty="0"/>
              <a:t> 각 월별 사용자 변화 추이를 보았는데 </a:t>
            </a:r>
            <a:r>
              <a:rPr lang="en-US" altLang="ko-KR" dirty="0"/>
              <a:t>( </a:t>
            </a:r>
            <a:r>
              <a:rPr lang="ko-KR" altLang="en-US" dirty="0" err="1"/>
              <a:t>이떄에는</a:t>
            </a:r>
            <a:r>
              <a:rPr lang="ko-KR" altLang="en-US" dirty="0"/>
              <a:t> 아이디를 중복제거를 했다 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고유한 사용자를 각 </a:t>
            </a:r>
            <a:r>
              <a:rPr lang="ko-KR" altLang="en-US" dirty="0" err="1"/>
              <a:t>각</a:t>
            </a:r>
            <a:r>
              <a:rPr lang="ko-KR" altLang="en-US" dirty="0"/>
              <a:t> 월별로 카운트 했을 때 구만 </a:t>
            </a:r>
            <a:r>
              <a:rPr lang="ko-KR" altLang="en-US" dirty="0" err="1"/>
              <a:t>이천명정도</a:t>
            </a:r>
            <a:r>
              <a:rPr lang="ko-KR" altLang="en-US" dirty="0"/>
              <a:t> 되었다 </a:t>
            </a:r>
            <a:endParaRPr lang="en-US" altLang="ko-KR" dirty="0"/>
          </a:p>
          <a:p>
            <a:r>
              <a:rPr lang="ko-KR" altLang="en-US" dirty="0"/>
              <a:t>와이파이 사용량은 </a:t>
            </a:r>
            <a:r>
              <a:rPr lang="en-US" altLang="ko-KR" dirty="0"/>
              <a:t>7</a:t>
            </a:r>
            <a:r>
              <a:rPr lang="ko-KR" altLang="en-US" dirty="0"/>
              <a:t>월까지 증가하다가 </a:t>
            </a:r>
            <a:r>
              <a:rPr lang="en-US" altLang="ko-KR" dirty="0"/>
              <a:t>8</a:t>
            </a:r>
            <a:r>
              <a:rPr lang="ko-KR" altLang="en-US" dirty="0"/>
              <a:t>월부터 </a:t>
            </a:r>
            <a:r>
              <a:rPr lang="ko-KR" altLang="en-US" dirty="0" err="1"/>
              <a:t>감소하는것을알수있따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2A7BB-F028-470A-822A-ACA90F3A1E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670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평일에 새벽에는 </a:t>
            </a:r>
            <a:r>
              <a:rPr lang="ko-KR" altLang="en-US" dirty="0" err="1"/>
              <a:t>이동량이</a:t>
            </a:r>
            <a:r>
              <a:rPr lang="ko-KR" altLang="en-US" dirty="0"/>
              <a:t> 많지않고 </a:t>
            </a:r>
            <a:r>
              <a:rPr lang="en-US" altLang="ko-KR" dirty="0"/>
              <a:t>12</a:t>
            </a:r>
            <a:r>
              <a:rPr lang="ko-KR" altLang="en-US" dirty="0"/>
              <a:t>시부터 오후 </a:t>
            </a:r>
            <a:r>
              <a:rPr lang="ko-KR" altLang="en-US" dirty="0" err="1"/>
              <a:t>여섯시까지의</a:t>
            </a:r>
            <a:r>
              <a:rPr lang="ko-KR" altLang="en-US" dirty="0"/>
              <a:t> </a:t>
            </a:r>
            <a:r>
              <a:rPr lang="ko-KR" altLang="en-US" dirty="0" err="1"/>
              <a:t>이동량이</a:t>
            </a:r>
            <a:r>
              <a:rPr lang="ko-KR" altLang="en-US" dirty="0"/>
              <a:t> 많다 </a:t>
            </a:r>
            <a:endParaRPr lang="en-US" altLang="ko-KR" dirty="0"/>
          </a:p>
          <a:p>
            <a:r>
              <a:rPr lang="ko-KR" altLang="en-US" dirty="0" err="1"/>
              <a:t>이동량의</a:t>
            </a:r>
            <a:r>
              <a:rPr lang="ko-KR" altLang="en-US" dirty="0"/>
              <a:t> 차이이지 루트가 </a:t>
            </a:r>
            <a:r>
              <a:rPr lang="ko-KR" altLang="en-US" dirty="0" err="1"/>
              <a:t>변경되는거</a:t>
            </a:r>
            <a:r>
              <a:rPr lang="ko-KR" altLang="en-US" dirty="0"/>
              <a:t> 같지는 않다</a:t>
            </a:r>
            <a:endParaRPr lang="en-US" altLang="ko-KR" dirty="0"/>
          </a:p>
          <a:p>
            <a:r>
              <a:rPr lang="ko-KR" altLang="en-US" dirty="0"/>
              <a:t>시간대별 차이가 크다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101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주말에경우에는</a:t>
            </a:r>
            <a:r>
              <a:rPr lang="ko-KR" altLang="en-US" dirty="0"/>
              <a:t> 평일과 달리 새벽에도 </a:t>
            </a:r>
            <a:r>
              <a:rPr lang="ko-KR" altLang="en-US" dirty="0" err="1"/>
              <a:t>이동량이</a:t>
            </a:r>
            <a:r>
              <a:rPr lang="ko-KR" altLang="en-US" dirty="0"/>
              <a:t> 있다 </a:t>
            </a:r>
            <a:endParaRPr lang="en-US" altLang="ko-KR" dirty="0"/>
          </a:p>
          <a:p>
            <a:r>
              <a:rPr lang="ko-KR" altLang="en-US" dirty="0"/>
              <a:t>평일과 주말의 큰 차이점은  평일 </a:t>
            </a:r>
            <a:r>
              <a:rPr lang="ko-KR" altLang="en-US" dirty="0" err="1"/>
              <a:t>같은경우에는</a:t>
            </a:r>
            <a:r>
              <a:rPr lang="ko-KR" altLang="en-US" dirty="0"/>
              <a:t> 시간별 차이가 크고 주말에는 시간대별 차이가 </a:t>
            </a:r>
            <a:r>
              <a:rPr lang="ko-KR" altLang="en-US" dirty="0" err="1"/>
              <a:t>크지않다는</a:t>
            </a:r>
            <a:r>
              <a:rPr lang="ko-KR" altLang="en-US" dirty="0"/>
              <a:t> 것이다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37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데이터에서 중국인관광객을 </a:t>
            </a:r>
            <a:r>
              <a:rPr lang="ko-KR" altLang="en-US" dirty="0" err="1"/>
              <a:t>찾기아야하는데</a:t>
            </a:r>
            <a:r>
              <a:rPr lang="ko-KR" altLang="en-US" dirty="0"/>
              <a:t> 그전에 비 신뢰 데이터를 제거하였다</a:t>
            </a:r>
            <a:r>
              <a:rPr lang="en-US" altLang="ko-KR" dirty="0"/>
              <a:t>. </a:t>
            </a:r>
            <a:r>
              <a:rPr lang="ko-KR" altLang="en-US" dirty="0"/>
              <a:t>와이파이 사용자정보를 사용자가 </a:t>
            </a:r>
            <a:r>
              <a:rPr lang="ko-KR" altLang="en-US" dirty="0" err="1"/>
              <a:t>직접기입하기때문에</a:t>
            </a:r>
            <a:r>
              <a:rPr lang="ko-KR" altLang="en-US" dirty="0"/>
              <a:t> </a:t>
            </a:r>
            <a:r>
              <a:rPr lang="ko-KR" altLang="en-US" dirty="0" err="1"/>
              <a:t>비신뢰</a:t>
            </a:r>
            <a:r>
              <a:rPr lang="ko-KR" altLang="en-US" dirty="0"/>
              <a:t> 데이터가 발생하였다</a:t>
            </a:r>
            <a:endParaRPr lang="en-US" altLang="ko-KR" dirty="0"/>
          </a:p>
          <a:p>
            <a:r>
              <a:rPr lang="ko-KR" altLang="en-US" dirty="0"/>
              <a:t> 개인 식별 </a:t>
            </a:r>
            <a:r>
              <a:rPr lang="en-US" altLang="ko-KR" dirty="0"/>
              <a:t>ID</a:t>
            </a:r>
            <a:r>
              <a:rPr lang="ko-KR" altLang="en-US" dirty="0"/>
              <a:t>가 동일한데 접속할 때 마다 젠더와 나이가 다른 데이터를 제거하였다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27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관광객은 제주도 </a:t>
            </a:r>
            <a:r>
              <a:rPr lang="ko-KR" altLang="en-US" dirty="0" err="1"/>
              <a:t>들어올때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일동안 비자없이 지낼 수 있는 </a:t>
            </a:r>
            <a:r>
              <a:rPr lang="ko-KR" altLang="en-US" dirty="0" err="1"/>
              <a:t>무사증</a:t>
            </a:r>
            <a:r>
              <a:rPr lang="ko-KR" altLang="en-US" dirty="0"/>
              <a:t> 제도가 있는데 </a:t>
            </a:r>
            <a:endParaRPr lang="en-US" altLang="ko-KR" dirty="0"/>
          </a:p>
          <a:p>
            <a:r>
              <a:rPr lang="ko-KR" altLang="en-US" dirty="0"/>
              <a:t>이에 기반해서 체류기간이 </a:t>
            </a:r>
            <a:r>
              <a:rPr lang="en-US" altLang="ko-KR" dirty="0"/>
              <a:t>30</a:t>
            </a:r>
            <a:r>
              <a:rPr lang="ko-KR" altLang="en-US" dirty="0"/>
              <a:t>일 이하인 사람만 관광객으로 분류했다 </a:t>
            </a:r>
            <a:endParaRPr lang="en-US" altLang="ko-KR" dirty="0"/>
          </a:p>
          <a:p>
            <a:r>
              <a:rPr lang="ko-KR" altLang="en-US" dirty="0"/>
              <a:t>체류기간은 처음 접속일시와 마지막 접속일시를 </a:t>
            </a:r>
            <a:r>
              <a:rPr lang="ko-KR" altLang="en-US" dirty="0" err="1"/>
              <a:t>뺼셈하여</a:t>
            </a:r>
            <a:r>
              <a:rPr lang="ko-KR" altLang="en-US" dirty="0"/>
              <a:t> 산정하였습니다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의미잇는</a:t>
            </a:r>
            <a:r>
              <a:rPr lang="ko-KR" altLang="en-US" dirty="0"/>
              <a:t> 구간을 보기위해서 월별 </a:t>
            </a:r>
            <a:r>
              <a:rPr lang="ko-KR" altLang="en-US" dirty="0" err="1"/>
              <a:t>나잇대</a:t>
            </a:r>
            <a:r>
              <a:rPr lang="ko-KR" altLang="en-US" dirty="0"/>
              <a:t> 변화를 살펴보았다 범례추가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3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전체에서 </a:t>
            </a:r>
            <a:r>
              <a:rPr lang="en-US" altLang="ko-KR" dirty="0"/>
              <a:t>10</a:t>
            </a:r>
            <a:r>
              <a:rPr lang="ko-KR" altLang="en-US" dirty="0"/>
              <a:t>대의 비율이 </a:t>
            </a:r>
            <a:r>
              <a:rPr lang="en-US" altLang="ko-KR" dirty="0"/>
              <a:t>10%</a:t>
            </a:r>
            <a:r>
              <a:rPr lang="ko-KR" altLang="en-US" dirty="0"/>
              <a:t>를 넘는 구간은 </a:t>
            </a:r>
            <a:r>
              <a:rPr lang="en-US" altLang="ko-KR" dirty="0"/>
              <a:t>7</a:t>
            </a:r>
            <a:r>
              <a:rPr lang="ko-KR" altLang="en-US" dirty="0"/>
              <a:t>월과</a:t>
            </a:r>
            <a:r>
              <a:rPr lang="en-US" altLang="ko-KR" dirty="0"/>
              <a:t>8</a:t>
            </a:r>
            <a:r>
              <a:rPr lang="ko-KR" altLang="en-US" dirty="0" err="1"/>
              <a:t>월밖에없다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분석하는 기간의 동질성을 위해서 </a:t>
            </a:r>
            <a:r>
              <a:rPr lang="en-US" altLang="ko-KR" dirty="0"/>
              <a:t>7</a:t>
            </a:r>
            <a:r>
              <a:rPr lang="ko-KR" altLang="en-US" dirty="0"/>
              <a:t>월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대를 선택했다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17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 패턴을 보기위해서 </a:t>
            </a:r>
            <a:endParaRPr lang="en-US" altLang="ko-KR" dirty="0"/>
          </a:p>
          <a:p>
            <a:r>
              <a:rPr lang="ko-KR" altLang="en-US" dirty="0"/>
              <a:t>한시간동안 와이파이 접속 위치가 바뀌지 않은 사람들은 첫 값만 남기고 다 삭제했다</a:t>
            </a:r>
            <a:endParaRPr lang="en-US" altLang="ko-KR" dirty="0"/>
          </a:p>
          <a:p>
            <a:r>
              <a:rPr lang="en-US" altLang="ko-KR" dirty="0" err="1"/>
              <a:t>gkst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29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한가지 조건만 지도에 시각화 하였을 때에는 </a:t>
            </a:r>
            <a:r>
              <a:rPr lang="ko-KR" altLang="en-US" dirty="0" err="1"/>
              <a:t>이런식으로</a:t>
            </a:r>
            <a:r>
              <a:rPr lang="ko-KR" altLang="en-US" dirty="0"/>
              <a:t> 지도가 </a:t>
            </a:r>
            <a:r>
              <a:rPr lang="ko-KR" altLang="en-US" dirty="0" err="1"/>
              <a:t>떡지는</a:t>
            </a:r>
            <a:r>
              <a:rPr lang="ko-KR" altLang="en-US" dirty="0"/>
              <a:t> 현상이 발생한다</a:t>
            </a:r>
            <a:r>
              <a:rPr lang="en-US" altLang="ko-KR" dirty="0"/>
              <a:t>. </a:t>
            </a:r>
            <a:r>
              <a:rPr lang="ko-KR" altLang="en-US" dirty="0"/>
              <a:t>그래서 세분화가 필수조건이다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168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세분화를 하기위해 가지고있는 데이터에서 도출가능한 변수들 중 관광 루트에 영향을 줄 수 있는 요인들을 선택했는데</a:t>
            </a:r>
            <a:endParaRPr lang="en-US" altLang="ko-KR" dirty="0"/>
          </a:p>
          <a:p>
            <a:r>
              <a:rPr lang="ko-KR" altLang="en-US" dirty="0"/>
              <a:t>이렇게 </a:t>
            </a:r>
            <a:r>
              <a:rPr lang="ko-KR" altLang="en-US" dirty="0" err="1"/>
              <a:t>네가지이고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요일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내가 정한 필요조건은 관광루트를 </a:t>
            </a:r>
            <a:r>
              <a:rPr lang="ko-KR" altLang="en-US" dirty="0" err="1"/>
              <a:t>짤때</a:t>
            </a:r>
            <a:r>
              <a:rPr lang="ko-KR" altLang="en-US" dirty="0"/>
              <a:t> 필수적인 것들이 무엇인가를 고민해보았다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5</a:t>
            </a:r>
            <a:r>
              <a:rPr lang="ko-KR" altLang="en-US" dirty="0"/>
              <a:t>일장같은 </a:t>
            </a:r>
            <a:r>
              <a:rPr lang="ko-KR" altLang="en-US" dirty="0" err="1"/>
              <a:t>요일제</a:t>
            </a:r>
            <a:r>
              <a:rPr lang="ko-KR" altLang="en-US" dirty="0"/>
              <a:t> 행사 혹은 여행을 올 수 있는 요일 </a:t>
            </a:r>
            <a:r>
              <a:rPr lang="en-US" altLang="ko-KR" dirty="0"/>
              <a:t>/ </a:t>
            </a:r>
            <a:r>
              <a:rPr lang="ko-KR" altLang="en-US" dirty="0"/>
              <a:t>그리고 체류기간을 </a:t>
            </a:r>
            <a:r>
              <a:rPr lang="ko-KR" altLang="en-US" dirty="0" err="1"/>
              <a:t>얼마나하냐에따라</a:t>
            </a:r>
            <a:r>
              <a:rPr lang="en-US" altLang="ko-KR" dirty="0"/>
              <a:t>/  </a:t>
            </a:r>
            <a:r>
              <a:rPr lang="ko-KR" altLang="en-US" dirty="0"/>
              <a:t>그리고 가장 적합한 시간대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174EA-8860-4E1A-B3C6-66D593F44A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8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omments" Target="../comments/comment7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comments" Target="../comments/comment8.xml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comments" Target="../comments/commen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comments" Target="../comments/comment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91.png"/><Relationship Id="rId4" Type="http://schemas.openxmlformats.org/officeDocument/2006/relationships/image" Target="../media/image81.png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4.sv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17" Type="http://schemas.openxmlformats.org/officeDocument/2006/relationships/image" Target="../media/image113.png"/><Relationship Id="rId2" Type="http://schemas.openxmlformats.org/officeDocument/2006/relationships/image" Target="../media/image98.png"/><Relationship Id="rId16" Type="http://schemas.openxmlformats.org/officeDocument/2006/relationships/image" Target="../media/image112.svg"/><Relationship Id="rId20" Type="http://schemas.openxmlformats.org/officeDocument/2006/relationships/image" Target="../media/image1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svg"/><Relationship Id="rId19" Type="http://schemas.openxmlformats.org/officeDocument/2006/relationships/image" Target="../media/image115.png"/><Relationship Id="rId4" Type="http://schemas.openxmlformats.org/officeDocument/2006/relationships/image" Target="../media/image100.sv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699820" y="-296626"/>
            <a:ext cx="1162456" cy="659359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7576247" y="3583040"/>
            <a:ext cx="4608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61548" y="2431644"/>
            <a:ext cx="7239000" cy="904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Tourist’s route in </a:t>
            </a:r>
            <a:r>
              <a:rPr lang="en-US" altLang="ko-KR" sz="4000" b="1" kern="0" dirty="0" err="1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Jeju</a:t>
            </a:r>
            <a:endParaRPr lang="en-US" altLang="ko-KR" sz="4000" b="1" kern="0" dirty="0">
              <a:solidFill>
                <a:srgbClr val="70A9F0"/>
              </a:solidFill>
              <a:latin typeface="Bahnschrift SemiCondensed" panose="020B0502040204020203" pitchFamily="34" charset="0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67899" y="3581401"/>
            <a:ext cx="4070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A9F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최서윤</a:t>
            </a:r>
          </a:p>
        </p:txBody>
      </p:sp>
      <p:sp>
        <p:nvSpPr>
          <p:cNvPr id="30" name="타원 29"/>
          <p:cNvSpPr/>
          <p:nvPr/>
        </p:nvSpPr>
        <p:spPr>
          <a:xfrm>
            <a:off x="7450247" y="2305644"/>
            <a:ext cx="252000" cy="252000"/>
          </a:xfrm>
          <a:prstGeom prst="ellipse">
            <a:avLst/>
          </a:prstGeom>
          <a:pattFill prst="wdUpDiag">
            <a:fgClr>
              <a:srgbClr val="E8EDF5"/>
            </a:fgClr>
            <a:bgClr>
              <a:schemeClr val="bg1"/>
            </a:bgClr>
          </a:patt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F2437-B696-44C3-B2D1-571FA5066335}"/>
              </a:ext>
            </a:extLst>
          </p:cNvPr>
          <p:cNvSpPr txBox="1"/>
          <p:nvPr/>
        </p:nvSpPr>
        <p:spPr>
          <a:xfrm>
            <a:off x="3843960" y="3411846"/>
            <a:ext cx="87417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kern="0" dirty="0">
                <a:solidFill>
                  <a:srgbClr val="70A9F0"/>
                </a:solidFill>
                <a:latin typeface="Bahnschrift SemiCondensed" panose="020B0502040204020203" pitchFamily="34" charset="0"/>
                <a:ea typeface="나눔고딕" panose="020D0604000000000000" pitchFamily="50" charset="-127"/>
              </a:rPr>
              <a:t>Chinese</a:t>
            </a:r>
            <a:endParaRPr lang="ko-KR" altLang="en-US" sz="1700" b="1" kern="0" dirty="0">
              <a:solidFill>
                <a:srgbClr val="70A9F0"/>
              </a:solidFill>
              <a:latin typeface="Bahnschrift SemiCondensed" panose="020B0502040204020203" pitchFamily="34" charset="0"/>
              <a:ea typeface="나눔고딕" panose="020D0604000000000000" pitchFamily="50" charset="-127"/>
            </a:endParaRPr>
          </a:p>
        </p:txBody>
      </p:sp>
      <p:pic>
        <p:nvPicPr>
          <p:cNvPr id="10" name="그래픽 9" descr="Wi Fi">
            <a:extLst>
              <a:ext uri="{FF2B5EF4-FFF2-40B4-BE49-F238E27FC236}">
                <a16:creationId xmlns:a16="http://schemas.microsoft.com/office/drawing/2014/main" id="{41515BF2-F3B9-4709-AEBD-73EE8D04A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2847" y="25350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6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0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B2D41CA2-C569-404E-A05B-6F54C1E94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01" y="1738167"/>
            <a:ext cx="1833289" cy="1833289"/>
          </a:xfrm>
          <a:prstGeom prst="rect">
            <a:avLst/>
          </a:prstGeom>
        </p:spPr>
      </p:pic>
      <p:pic>
        <p:nvPicPr>
          <p:cNvPr id="46" name="그림 45" descr="장치, 우산이(가) 표시된 사진&#10;&#10;자동 생성된 설명">
            <a:extLst>
              <a:ext uri="{FF2B5EF4-FFF2-40B4-BE49-F238E27FC236}">
                <a16:creationId xmlns:a16="http://schemas.microsoft.com/office/drawing/2014/main" id="{559094CA-1326-4C68-9CB4-E0F672819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29" y="1738167"/>
            <a:ext cx="1833289" cy="1833289"/>
          </a:xfrm>
          <a:prstGeom prst="rect">
            <a:avLst/>
          </a:prstGeom>
        </p:spPr>
      </p:pic>
      <p:pic>
        <p:nvPicPr>
          <p:cNvPr id="50" name="그림 49" descr="우산이(가) 표시된 사진&#10;&#10;자동 생성된 설명">
            <a:extLst>
              <a:ext uri="{FF2B5EF4-FFF2-40B4-BE49-F238E27FC236}">
                <a16:creationId xmlns:a16="http://schemas.microsoft.com/office/drawing/2014/main" id="{0C7F2518-7B6F-4585-BCB9-EA1FAF1D9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57" y="1738167"/>
            <a:ext cx="1833289" cy="1833289"/>
          </a:xfrm>
          <a:prstGeom prst="rect">
            <a:avLst/>
          </a:prstGeom>
        </p:spPr>
      </p:pic>
      <p:pic>
        <p:nvPicPr>
          <p:cNvPr id="54" name="그림 53" descr="우산이(가) 표시된 사진&#10;&#10;자동 생성된 설명">
            <a:extLst>
              <a:ext uri="{FF2B5EF4-FFF2-40B4-BE49-F238E27FC236}">
                <a16:creationId xmlns:a16="http://schemas.microsoft.com/office/drawing/2014/main" id="{D9BACC80-C1E4-49D3-BFB0-6079FA26E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085" y="1746437"/>
            <a:ext cx="1808478" cy="1808478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59E29574-48F3-4B07-AB13-782410248DA8}"/>
              </a:ext>
            </a:extLst>
          </p:cNvPr>
          <p:cNvGrpSpPr/>
          <p:nvPr/>
        </p:nvGrpSpPr>
        <p:grpSpPr>
          <a:xfrm>
            <a:off x="594240" y="1700505"/>
            <a:ext cx="1851622" cy="1833289"/>
            <a:chOff x="210565" y="1364142"/>
            <a:chExt cx="5487650" cy="5487650"/>
          </a:xfrm>
        </p:grpSpPr>
        <p:pic>
          <p:nvPicPr>
            <p:cNvPr id="38" name="그림 37" descr="우산이(가) 표시된 사진&#10;&#10;자동 생성된 설명">
              <a:extLst>
                <a:ext uri="{FF2B5EF4-FFF2-40B4-BE49-F238E27FC236}">
                  <a16:creationId xmlns:a16="http://schemas.microsoft.com/office/drawing/2014/main" id="{F53C5883-B3C1-4212-8952-FF98DBEA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565" y="1364142"/>
              <a:ext cx="5487650" cy="54876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102DB95-D762-4132-B9ED-BCF9DDFAFD01}"/>
                </a:ext>
              </a:extLst>
            </p:cNvPr>
            <p:cNvSpPr txBox="1"/>
            <p:nvPr/>
          </p:nvSpPr>
          <p:spPr>
            <a:xfrm>
              <a:off x="4057651" y="1821105"/>
              <a:ext cx="251461" cy="1094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66" name="그림 65" descr="우산이(가) 표시된 사진&#10;&#10;자동 생성된 설명">
            <a:extLst>
              <a:ext uri="{FF2B5EF4-FFF2-40B4-BE49-F238E27FC236}">
                <a16:creationId xmlns:a16="http://schemas.microsoft.com/office/drawing/2014/main" id="{11C8295C-8251-468A-B4FD-66970F2C6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4" y="4608285"/>
            <a:ext cx="1914224" cy="1914224"/>
          </a:xfrm>
          <a:prstGeom prst="rect">
            <a:avLst/>
          </a:prstGeom>
        </p:spPr>
      </p:pic>
      <p:pic>
        <p:nvPicPr>
          <p:cNvPr id="68" name="그림 67" descr="우산, 장치이(가) 표시된 사진&#10;&#10;자동 생성된 설명">
            <a:extLst>
              <a:ext uri="{FF2B5EF4-FFF2-40B4-BE49-F238E27FC236}">
                <a16:creationId xmlns:a16="http://schemas.microsoft.com/office/drawing/2014/main" id="{5AE421FD-4783-4753-AF1E-2831C71EE4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1" y="4608285"/>
            <a:ext cx="1914224" cy="1914224"/>
          </a:xfrm>
          <a:prstGeom prst="rect">
            <a:avLst/>
          </a:prstGeom>
        </p:spPr>
      </p:pic>
      <p:pic>
        <p:nvPicPr>
          <p:cNvPr id="70" name="그림 69" descr="우산이(가) 표시된 사진&#10;&#10;자동 생성된 설명">
            <a:extLst>
              <a:ext uri="{FF2B5EF4-FFF2-40B4-BE49-F238E27FC236}">
                <a16:creationId xmlns:a16="http://schemas.microsoft.com/office/drawing/2014/main" id="{9C7C9A61-F8F7-4F2D-A77A-EB784DBBA8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88" y="4608285"/>
            <a:ext cx="1914224" cy="1914224"/>
          </a:xfrm>
          <a:prstGeom prst="rect">
            <a:avLst/>
          </a:prstGeom>
        </p:spPr>
      </p:pic>
      <p:pic>
        <p:nvPicPr>
          <p:cNvPr id="72" name="그림 71" descr="우산이(가) 표시된 사진&#10;&#10;자동 생성된 설명">
            <a:extLst>
              <a:ext uri="{FF2B5EF4-FFF2-40B4-BE49-F238E27FC236}">
                <a16:creationId xmlns:a16="http://schemas.microsoft.com/office/drawing/2014/main" id="{608957AE-2269-48E6-A0B4-C61621FE8F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25" y="4608285"/>
            <a:ext cx="1914224" cy="1914224"/>
          </a:xfrm>
          <a:prstGeom prst="rect">
            <a:avLst/>
          </a:prstGeom>
        </p:spPr>
      </p:pic>
      <p:pic>
        <p:nvPicPr>
          <p:cNvPr id="74" name="그림 73" descr="우산이(가) 표시된 사진&#10;&#10;자동 생성된 설명">
            <a:extLst>
              <a:ext uri="{FF2B5EF4-FFF2-40B4-BE49-F238E27FC236}">
                <a16:creationId xmlns:a16="http://schemas.microsoft.com/office/drawing/2014/main" id="{D68FA446-3A96-4716-83C0-8ECAABC306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62" y="4600014"/>
            <a:ext cx="1914224" cy="191422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87605B5-2144-430C-842A-86F9414F3A0A}"/>
              </a:ext>
            </a:extLst>
          </p:cNvPr>
          <p:cNvSpPr txBox="1"/>
          <p:nvPr/>
        </p:nvSpPr>
        <p:spPr>
          <a:xfrm>
            <a:off x="1409923" y="3554915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05CACA-56F7-44AE-BFE0-8D6E904C3154}"/>
              </a:ext>
            </a:extLst>
          </p:cNvPr>
          <p:cNvSpPr txBox="1"/>
          <p:nvPr/>
        </p:nvSpPr>
        <p:spPr>
          <a:xfrm>
            <a:off x="3575815" y="3554915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4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68C0B9-A7E7-4BF9-B872-64485D41D2E0}"/>
              </a:ext>
            </a:extLst>
          </p:cNvPr>
          <p:cNvSpPr txBox="1"/>
          <p:nvPr/>
        </p:nvSpPr>
        <p:spPr>
          <a:xfrm>
            <a:off x="5741707" y="3554915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F60014-4368-4AAB-9092-09CEE14861CD}"/>
              </a:ext>
            </a:extLst>
          </p:cNvPr>
          <p:cNvSpPr txBox="1"/>
          <p:nvPr/>
        </p:nvSpPr>
        <p:spPr>
          <a:xfrm>
            <a:off x="7907599" y="3554915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9464D69-383E-4C94-A9EA-70B77E686319}"/>
              </a:ext>
            </a:extLst>
          </p:cNvPr>
          <p:cNvSpPr txBox="1"/>
          <p:nvPr/>
        </p:nvSpPr>
        <p:spPr>
          <a:xfrm>
            <a:off x="10073491" y="3554915"/>
            <a:ext cx="7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4FAFC6-DB66-4E88-BE28-F2F3FFC176EC}"/>
              </a:ext>
            </a:extLst>
          </p:cNvPr>
          <p:cNvSpPr txBox="1"/>
          <p:nvPr/>
        </p:nvSpPr>
        <p:spPr>
          <a:xfrm>
            <a:off x="1371823" y="4238953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9EE4FC-C0A6-4EE5-AD09-9F78175BF42F}"/>
              </a:ext>
            </a:extLst>
          </p:cNvPr>
          <p:cNvSpPr txBox="1"/>
          <p:nvPr/>
        </p:nvSpPr>
        <p:spPr>
          <a:xfrm>
            <a:off x="3537715" y="4238953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9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6F31ABC-E4E3-4387-99A1-359A289A6C6B}"/>
              </a:ext>
            </a:extLst>
          </p:cNvPr>
          <p:cNvSpPr txBox="1"/>
          <p:nvPr/>
        </p:nvSpPr>
        <p:spPr>
          <a:xfrm>
            <a:off x="5703607" y="4238953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F743156-F865-4346-BE91-5D9DC27EA02B}"/>
              </a:ext>
            </a:extLst>
          </p:cNvPr>
          <p:cNvSpPr txBox="1"/>
          <p:nvPr/>
        </p:nvSpPr>
        <p:spPr>
          <a:xfrm>
            <a:off x="7869499" y="4238953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11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5AEB77D-7396-4D8F-967A-E820427C9ADA}"/>
              </a:ext>
            </a:extLst>
          </p:cNvPr>
          <p:cNvSpPr txBox="1"/>
          <p:nvPr/>
        </p:nvSpPr>
        <p:spPr>
          <a:xfrm>
            <a:off x="10035391" y="4238953"/>
            <a:ext cx="7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12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C53A208-890A-4842-9985-6601E9A9305E}"/>
              </a:ext>
            </a:extLst>
          </p:cNvPr>
          <p:cNvSpPr txBox="1"/>
          <p:nvPr/>
        </p:nvSpPr>
        <p:spPr>
          <a:xfrm>
            <a:off x="4180917" y="804617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Tourist</a:t>
            </a:r>
          </a:p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Month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29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0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7" name="그림 6" descr="우산이(가) 표시된 사진&#10;&#10;자동 생성된 설명">
            <a:extLst>
              <a:ext uri="{FF2B5EF4-FFF2-40B4-BE49-F238E27FC236}">
                <a16:creationId xmlns:a16="http://schemas.microsoft.com/office/drawing/2014/main" id="{D3F4D072-34FA-4F50-9150-D08E1EBCD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482" y="2100506"/>
            <a:ext cx="3870518" cy="3870518"/>
          </a:xfrm>
          <a:prstGeom prst="rect">
            <a:avLst/>
          </a:prstGeom>
        </p:spPr>
      </p:pic>
      <p:pic>
        <p:nvPicPr>
          <p:cNvPr id="9" name="그림 8" descr="우산이(가) 표시된 사진&#10;&#10;자동 생성된 설명">
            <a:extLst>
              <a:ext uri="{FF2B5EF4-FFF2-40B4-BE49-F238E27FC236}">
                <a16:creationId xmlns:a16="http://schemas.microsoft.com/office/drawing/2014/main" id="{AE3005FA-0295-41C7-961B-148AA4E10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0506"/>
            <a:ext cx="3870518" cy="3870518"/>
          </a:xfrm>
          <a:prstGeom prst="rect">
            <a:avLst/>
          </a:prstGeom>
        </p:spPr>
      </p:pic>
      <p:pic>
        <p:nvPicPr>
          <p:cNvPr id="14" name="그림 13" descr="우산이(가) 표시된 사진&#10;&#10;자동 생성된 설명">
            <a:extLst>
              <a:ext uri="{FF2B5EF4-FFF2-40B4-BE49-F238E27FC236}">
                <a16:creationId xmlns:a16="http://schemas.microsoft.com/office/drawing/2014/main" id="{CD447248-4823-46F4-A738-79A1E23D09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9" y="4041819"/>
            <a:ext cx="1511892" cy="1511892"/>
          </a:xfrm>
          <a:prstGeom prst="rect">
            <a:avLst/>
          </a:prstGeom>
        </p:spPr>
      </p:pic>
      <p:pic>
        <p:nvPicPr>
          <p:cNvPr id="18" name="그림 17" descr="우산, 장치이(가) 표시된 사진&#10;&#10;자동 생성된 설명">
            <a:extLst>
              <a:ext uri="{FF2B5EF4-FFF2-40B4-BE49-F238E27FC236}">
                <a16:creationId xmlns:a16="http://schemas.microsoft.com/office/drawing/2014/main" id="{6026E9B2-7DD2-43C9-8CA1-58A5AD4DD1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549" y="4041819"/>
            <a:ext cx="1511892" cy="151189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4F39996-3F26-4DC4-AD37-419C0DB4F65F}"/>
              </a:ext>
            </a:extLst>
          </p:cNvPr>
          <p:cNvSpPr txBox="1"/>
          <p:nvPr/>
        </p:nvSpPr>
        <p:spPr>
          <a:xfrm>
            <a:off x="844165" y="3610508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559021-FB35-4EE2-8CA9-5164C8ECEBEC}"/>
              </a:ext>
            </a:extLst>
          </p:cNvPr>
          <p:cNvSpPr txBox="1"/>
          <p:nvPr/>
        </p:nvSpPr>
        <p:spPr>
          <a:xfrm>
            <a:off x="3669565" y="1731174"/>
            <a:ext cx="78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82D817-68E7-43CE-90F5-C114E697CEFB}"/>
              </a:ext>
            </a:extLst>
          </p:cNvPr>
          <p:cNvSpPr txBox="1"/>
          <p:nvPr/>
        </p:nvSpPr>
        <p:spPr>
          <a:xfrm>
            <a:off x="7737649" y="1731174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5D47DD-8B03-45E8-A0DB-22CDFEA5EB74}"/>
              </a:ext>
            </a:extLst>
          </p:cNvPr>
          <p:cNvSpPr txBox="1"/>
          <p:nvPr/>
        </p:nvSpPr>
        <p:spPr>
          <a:xfrm>
            <a:off x="10723845" y="3610508"/>
            <a:ext cx="79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9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pic>
        <p:nvPicPr>
          <p:cNvPr id="20" name="그래픽 19" descr="확인 표시">
            <a:extLst>
              <a:ext uri="{FF2B5EF4-FFF2-40B4-BE49-F238E27FC236}">
                <a16:creationId xmlns:a16="http://schemas.microsoft.com/office/drawing/2014/main" id="{FC4D8E38-C353-46A7-A10E-36AD99FD3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6608" y="1531891"/>
            <a:ext cx="815639" cy="767895"/>
          </a:xfrm>
          <a:prstGeom prst="rect">
            <a:avLst/>
          </a:prstGeom>
        </p:spPr>
      </p:pic>
      <p:pic>
        <p:nvPicPr>
          <p:cNvPr id="48" name="그래픽 47" descr="확인 표시">
            <a:extLst>
              <a:ext uri="{FF2B5EF4-FFF2-40B4-BE49-F238E27FC236}">
                <a16:creationId xmlns:a16="http://schemas.microsoft.com/office/drawing/2014/main" id="{BF46B3EC-32D2-4D11-9D2E-0DEDF88A4A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6434" y="1531890"/>
            <a:ext cx="767895" cy="7678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0973B9F-F078-45FE-83D1-CBD90AB01D2E}"/>
              </a:ext>
            </a:extLst>
          </p:cNvPr>
          <p:cNvSpPr txBox="1"/>
          <p:nvPr/>
        </p:nvSpPr>
        <p:spPr>
          <a:xfrm>
            <a:off x="4180917" y="823929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Tourist</a:t>
            </a:r>
          </a:p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Month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9" name="그래픽 18" descr="확인 표시">
            <a:extLst>
              <a:ext uri="{FF2B5EF4-FFF2-40B4-BE49-F238E27FC236}">
                <a16:creationId xmlns:a16="http://schemas.microsoft.com/office/drawing/2014/main" id="{DF08FB97-89E3-4A75-8F9D-D5D71BAF34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9818" y="3443132"/>
            <a:ext cx="503100" cy="473651"/>
          </a:xfrm>
          <a:prstGeom prst="rect">
            <a:avLst/>
          </a:prstGeom>
        </p:spPr>
      </p:pic>
      <p:pic>
        <p:nvPicPr>
          <p:cNvPr id="21" name="그래픽 20" descr="확인 표시">
            <a:extLst>
              <a:ext uri="{FF2B5EF4-FFF2-40B4-BE49-F238E27FC236}">
                <a16:creationId xmlns:a16="http://schemas.microsoft.com/office/drawing/2014/main" id="{E19CFBB6-BDAF-4AA8-9109-9D54D2E053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0379" y="3443132"/>
            <a:ext cx="503100" cy="47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3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FD090F-F1DB-4EEA-A49E-27FD1BE02F50}"/>
              </a:ext>
            </a:extLst>
          </p:cNvPr>
          <p:cNvSpPr txBox="1"/>
          <p:nvPr/>
        </p:nvSpPr>
        <p:spPr>
          <a:xfrm>
            <a:off x="4180917" y="1117600"/>
            <a:ext cx="272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July &amp; August &amp; Teen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DEE4EE-D414-4513-A8F9-9FB0BD84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89" y="1721252"/>
            <a:ext cx="5108132" cy="474766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30FC1C4-158E-4D0D-9607-389596365716}"/>
              </a:ext>
            </a:extLst>
          </p:cNvPr>
          <p:cNvGrpSpPr/>
          <p:nvPr/>
        </p:nvGrpSpPr>
        <p:grpSpPr>
          <a:xfrm>
            <a:off x="7118874" y="2149481"/>
            <a:ext cx="4573368" cy="4012650"/>
            <a:chOff x="6547512" y="1879514"/>
            <a:chExt cx="4573368" cy="401265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33CBFA-7CB6-45E8-ACBF-0A763B7D079E}"/>
                </a:ext>
              </a:extLst>
            </p:cNvPr>
            <p:cNvSpPr txBox="1"/>
            <p:nvPr/>
          </p:nvSpPr>
          <p:spPr>
            <a:xfrm>
              <a:off x="6547512" y="1879514"/>
              <a:ext cx="45733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A9F0"/>
                  </a:solidFill>
                </a:rPr>
                <a:t>Total</a:t>
              </a:r>
            </a:p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July &amp; August &amp; Teen Total : 336236</a:t>
              </a:r>
            </a:p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July &amp; August &amp; Teen ID Unique : 8898</a:t>
              </a:r>
            </a:p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 + Grid + 1 Hour : 15007 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1E5450-FACB-4EE7-85A7-A13E703B02DC}"/>
                </a:ext>
              </a:extLst>
            </p:cNvPr>
            <p:cNvSpPr txBox="1"/>
            <p:nvPr/>
          </p:nvSpPr>
          <p:spPr>
            <a:xfrm>
              <a:off x="6547512" y="3238654"/>
              <a:ext cx="3428824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70A9F0"/>
                  </a:solidFill>
                </a:rPr>
                <a:t>July</a:t>
              </a:r>
            </a:p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July &amp; Teen Total : 174674</a:t>
              </a:r>
            </a:p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July &amp; Teen ID Unique : 4268</a:t>
              </a:r>
            </a:p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 + Grid + 1 Hour : 7150</a:t>
              </a:r>
              <a:r>
                <a:rPr lang="en-US" altLang="ko-KR" dirty="0"/>
                <a:t> 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E8EA85-EE8A-497B-9B22-6A9BF622E740}"/>
                </a:ext>
              </a:extLst>
            </p:cNvPr>
            <p:cNvSpPr txBox="1"/>
            <p:nvPr/>
          </p:nvSpPr>
          <p:spPr>
            <a:xfrm>
              <a:off x="6547512" y="4661058"/>
              <a:ext cx="3784690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70A9F0"/>
                  </a:solidFill>
                </a:rPr>
                <a:t>August</a:t>
              </a:r>
            </a:p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August &amp; Teen Total : 161562</a:t>
              </a:r>
            </a:p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August &amp; Teen ID Unique : 5037</a:t>
              </a:r>
            </a:p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 + Grid + 1 Hour : 7857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583C42D-6EAB-4A64-8197-793E15395F66}"/>
              </a:ext>
            </a:extLst>
          </p:cNvPr>
          <p:cNvSpPr/>
          <p:nvPr/>
        </p:nvSpPr>
        <p:spPr>
          <a:xfrm>
            <a:off x="717810" y="1661563"/>
            <a:ext cx="6095762" cy="4988486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147439F-5A94-48E8-8DE4-1223221FA0A3}"/>
              </a:ext>
            </a:extLst>
          </p:cNvPr>
          <p:cNvSpPr/>
          <p:nvPr/>
        </p:nvSpPr>
        <p:spPr>
          <a:xfrm>
            <a:off x="7017508" y="1661563"/>
            <a:ext cx="4642076" cy="4988486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52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3" name="그림 2" descr="지도, 텍스트, 공기, 물이(가) 표시된 사진&#10;&#10;자동 생성된 설명">
            <a:extLst>
              <a:ext uri="{FF2B5EF4-FFF2-40B4-BE49-F238E27FC236}">
                <a16:creationId xmlns:a16="http://schemas.microsoft.com/office/drawing/2014/main" id="{F5A757B0-3699-43E6-9173-58D7BBFD5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89" y="1636456"/>
            <a:ext cx="3737397" cy="2363120"/>
          </a:xfrm>
          <a:prstGeom prst="rect">
            <a:avLst/>
          </a:prstGeom>
        </p:spPr>
      </p:pic>
      <p:pic>
        <p:nvPicPr>
          <p:cNvPr id="5" name="그림 4" descr="지도, 노란색이(가) 표시된 사진&#10;&#10;자동 생성된 설명">
            <a:extLst>
              <a:ext uri="{FF2B5EF4-FFF2-40B4-BE49-F238E27FC236}">
                <a16:creationId xmlns:a16="http://schemas.microsoft.com/office/drawing/2014/main" id="{5930241E-139F-4D50-9FB3-77A8B36282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89" y="4148290"/>
            <a:ext cx="3737397" cy="2363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2D0D12-B6BB-4697-A97A-C6B5E327E6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51" y="4148289"/>
            <a:ext cx="3737397" cy="2363121"/>
          </a:xfrm>
          <a:prstGeom prst="rect">
            <a:avLst/>
          </a:prstGeom>
        </p:spPr>
      </p:pic>
      <p:pic>
        <p:nvPicPr>
          <p:cNvPr id="9" name="그림 8" descr="지도, 분홍색, 비행, 연이(가) 표시된 사진&#10;&#10;자동 생성된 설명">
            <a:extLst>
              <a:ext uri="{FF2B5EF4-FFF2-40B4-BE49-F238E27FC236}">
                <a16:creationId xmlns:a16="http://schemas.microsoft.com/office/drawing/2014/main" id="{4FC44A6C-C4FA-4926-A6F1-2FCE267E69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51" y="1636455"/>
            <a:ext cx="3737397" cy="23631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782D7-8DCC-4219-9F93-7AAFA0A69A38}"/>
              </a:ext>
            </a:extLst>
          </p:cNvPr>
          <p:cNvSpPr txBox="1"/>
          <p:nvPr/>
        </p:nvSpPr>
        <p:spPr>
          <a:xfrm>
            <a:off x="2004451" y="1636440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대 여자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3E6D58-A631-4C25-8EFB-9644A3D90654}"/>
              </a:ext>
            </a:extLst>
          </p:cNvPr>
          <p:cNvSpPr txBox="1"/>
          <p:nvPr/>
        </p:nvSpPr>
        <p:spPr>
          <a:xfrm>
            <a:off x="5855689" y="1636440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대 남자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6688B-EC5E-484B-967F-EAA2F9FFC64B}"/>
              </a:ext>
            </a:extLst>
          </p:cNvPr>
          <p:cNvSpPr txBox="1"/>
          <p:nvPr/>
        </p:nvSpPr>
        <p:spPr>
          <a:xfrm>
            <a:off x="2004451" y="4148289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대 여자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BDEA0E-45CA-4CD3-B5BA-FDAB716AC890}"/>
              </a:ext>
            </a:extLst>
          </p:cNvPr>
          <p:cNvSpPr txBox="1"/>
          <p:nvPr/>
        </p:nvSpPr>
        <p:spPr>
          <a:xfrm>
            <a:off x="5855689" y="415909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대 남자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7A17E6-A4EB-495A-BEBF-892EA03BDE58}"/>
              </a:ext>
            </a:extLst>
          </p:cNvPr>
          <p:cNvSpPr/>
          <p:nvPr/>
        </p:nvSpPr>
        <p:spPr>
          <a:xfrm>
            <a:off x="9918700" y="1821106"/>
            <a:ext cx="584200" cy="5537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190DF1A-C145-4A8A-A90D-7BBCB503575F}"/>
              </a:ext>
            </a:extLst>
          </p:cNvPr>
          <p:cNvSpPr/>
          <p:nvPr/>
        </p:nvSpPr>
        <p:spPr>
          <a:xfrm>
            <a:off x="9918700" y="2555202"/>
            <a:ext cx="584200" cy="5537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765413-E1C7-48F1-8176-52DA379F1080}"/>
              </a:ext>
            </a:extLst>
          </p:cNvPr>
          <p:cNvSpPr txBox="1"/>
          <p:nvPr/>
        </p:nvSpPr>
        <p:spPr>
          <a:xfrm>
            <a:off x="10663680" y="187417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57ABDD-58D6-4B3A-99BC-DE4F65EDFAEC}"/>
              </a:ext>
            </a:extLst>
          </p:cNvPr>
          <p:cNvSpPr txBox="1"/>
          <p:nvPr/>
        </p:nvSpPr>
        <p:spPr>
          <a:xfrm>
            <a:off x="10663680" y="264742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D4450-F3DE-4D2F-91F9-12BB352E7F0B}"/>
              </a:ext>
            </a:extLst>
          </p:cNvPr>
          <p:cNvSpPr txBox="1"/>
          <p:nvPr/>
        </p:nvSpPr>
        <p:spPr>
          <a:xfrm>
            <a:off x="4180917" y="1117600"/>
            <a:ext cx="272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July &amp; August &amp; Teen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0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D4AAF4-9456-41AC-AD6B-E9CC5C52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2" y="1857188"/>
            <a:ext cx="5418348" cy="3310478"/>
          </a:xfrm>
          <a:prstGeom prst="rect">
            <a:avLst/>
          </a:prstGeom>
        </p:spPr>
      </p:pic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0B52B96-C6BD-451E-A5FC-7890D0B20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" r="1497" b="12293"/>
          <a:stretch/>
        </p:blipFill>
        <p:spPr>
          <a:xfrm>
            <a:off x="6359355" y="1696258"/>
            <a:ext cx="5446463" cy="30479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0478C3-7B07-451E-99DB-7B83031E90BC}"/>
              </a:ext>
            </a:extLst>
          </p:cNvPr>
          <p:cNvSpPr txBox="1"/>
          <p:nvPr/>
        </p:nvSpPr>
        <p:spPr>
          <a:xfrm>
            <a:off x="2073381" y="4967311"/>
            <a:ext cx="26693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>
                <a:solidFill>
                  <a:schemeClr val="bg2">
                    <a:lumMod val="50000"/>
                  </a:schemeClr>
                </a:solidFill>
              </a:rPr>
              <a:t>요일 </a:t>
            </a:r>
            <a:r>
              <a:rPr lang="en-US" altLang="ko-KR" sz="2300" b="1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ko-KR" altLang="en-US" sz="2300" b="1" dirty="0">
                <a:solidFill>
                  <a:schemeClr val="bg2">
                    <a:lumMod val="50000"/>
                  </a:schemeClr>
                </a:solidFill>
              </a:rPr>
              <a:t>이동시간대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18AAA9-0FF1-43E0-A5F2-26DC864E79F5}"/>
              </a:ext>
            </a:extLst>
          </p:cNvPr>
          <p:cNvSpPr txBox="1"/>
          <p:nvPr/>
        </p:nvSpPr>
        <p:spPr>
          <a:xfrm>
            <a:off x="8176029" y="4970246"/>
            <a:ext cx="2964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>
                <a:solidFill>
                  <a:schemeClr val="bg2">
                    <a:lumMod val="50000"/>
                  </a:schemeClr>
                </a:solidFill>
              </a:rPr>
              <a:t>체류기간 </a:t>
            </a:r>
            <a:r>
              <a:rPr lang="en-US" altLang="ko-KR" sz="2300" b="1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ko-KR" altLang="en-US" sz="2300" b="1" dirty="0">
                <a:solidFill>
                  <a:schemeClr val="bg2">
                    <a:lumMod val="50000"/>
                  </a:schemeClr>
                </a:solidFill>
              </a:rPr>
              <a:t>이동거리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AD03BF-2910-4D3E-A6E7-01459736B746}"/>
              </a:ext>
            </a:extLst>
          </p:cNvPr>
          <p:cNvSpPr txBox="1"/>
          <p:nvPr/>
        </p:nvSpPr>
        <p:spPr>
          <a:xfrm>
            <a:off x="1560420" y="5544409"/>
            <a:ext cx="3634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요일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주말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+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평일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이동시간대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:  0h-6h, 6h-12h, </a:t>
            </a:r>
          </a:p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 	    12h-18h ,18h -24h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09B848-6B05-4C87-BE74-979E08513479}"/>
              </a:ext>
            </a:extLst>
          </p:cNvPr>
          <p:cNvSpPr txBox="1"/>
          <p:nvPr/>
        </p:nvSpPr>
        <p:spPr>
          <a:xfrm>
            <a:off x="7725520" y="5544409"/>
            <a:ext cx="403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체류기간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: 0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박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~ 29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박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( 5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</a:rPr>
              <a:t>박씩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이동거리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: 0km ~ 692km 			(100km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씩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ABE7B1-1B85-482E-AC2E-C3D9456863CD}"/>
              </a:ext>
            </a:extLst>
          </p:cNvPr>
          <p:cNvSpPr txBox="1"/>
          <p:nvPr/>
        </p:nvSpPr>
        <p:spPr>
          <a:xfrm>
            <a:off x="4164523" y="105726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여행루트 결정 요인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D281B0-1257-4DDF-8C3B-85A00FE37397}"/>
              </a:ext>
            </a:extLst>
          </p:cNvPr>
          <p:cNvSpPr txBox="1"/>
          <p:nvPr/>
        </p:nvSpPr>
        <p:spPr>
          <a:xfrm>
            <a:off x="1288550" y="5044255"/>
            <a:ext cx="9541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bg2">
                    <a:lumMod val="50000"/>
                  </a:schemeClr>
                </a:solidFill>
              </a:rPr>
              <a:t>파생변수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295119-5EA0-4260-B739-7C0F0AE89C8B}"/>
              </a:ext>
            </a:extLst>
          </p:cNvPr>
          <p:cNvSpPr txBox="1"/>
          <p:nvPr/>
        </p:nvSpPr>
        <p:spPr>
          <a:xfrm>
            <a:off x="7372050" y="5020996"/>
            <a:ext cx="9541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>
                <a:solidFill>
                  <a:schemeClr val="bg2">
                    <a:lumMod val="50000"/>
                  </a:schemeClr>
                </a:solidFill>
              </a:rPr>
              <a:t>파생변수 </a:t>
            </a:r>
            <a:r>
              <a:rPr lang="en-US" altLang="ko-KR" sz="13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ko-KR" altLang="en-US" sz="13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03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D4AAF4-9456-41AC-AD6B-E9CC5C52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2" y="1821106"/>
            <a:ext cx="5418348" cy="3310478"/>
          </a:xfrm>
          <a:prstGeom prst="rect">
            <a:avLst/>
          </a:prstGeom>
        </p:spPr>
      </p:pic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0B52B96-C6BD-451E-A5FC-7890D0B20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9" r="1497" b="12293"/>
          <a:stretch/>
        </p:blipFill>
        <p:spPr>
          <a:xfrm>
            <a:off x="6359355" y="1696258"/>
            <a:ext cx="5446463" cy="30479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0478C3-7B07-451E-99DB-7B83031E90BC}"/>
              </a:ext>
            </a:extLst>
          </p:cNvPr>
          <p:cNvSpPr txBox="1"/>
          <p:nvPr/>
        </p:nvSpPr>
        <p:spPr>
          <a:xfrm>
            <a:off x="2073381" y="4967311"/>
            <a:ext cx="23743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/>
              <a:t>요일 </a:t>
            </a:r>
            <a:r>
              <a:rPr lang="en-US" altLang="ko-KR" sz="2300" b="1" dirty="0"/>
              <a:t>+ </a:t>
            </a:r>
            <a:r>
              <a:rPr lang="ko-KR" altLang="en-US" sz="2300" b="1" dirty="0"/>
              <a:t>방문시간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AD03BF-2910-4D3E-A6E7-01459736B746}"/>
              </a:ext>
            </a:extLst>
          </p:cNvPr>
          <p:cNvSpPr txBox="1"/>
          <p:nvPr/>
        </p:nvSpPr>
        <p:spPr>
          <a:xfrm>
            <a:off x="1560420" y="5544409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요일 </a:t>
            </a:r>
            <a:r>
              <a:rPr lang="en-US" altLang="ko-KR" b="1" dirty="0"/>
              <a:t>: </a:t>
            </a:r>
            <a:r>
              <a:rPr lang="ko-KR" altLang="en-US" b="1" dirty="0"/>
              <a:t>주말 </a:t>
            </a:r>
            <a:r>
              <a:rPr lang="en-US" altLang="ko-KR" b="1" dirty="0"/>
              <a:t>+ </a:t>
            </a:r>
            <a:r>
              <a:rPr lang="ko-KR" altLang="en-US" b="1" dirty="0"/>
              <a:t>평일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방문시간 </a:t>
            </a:r>
            <a:r>
              <a:rPr lang="en-US" altLang="ko-KR" b="1" dirty="0"/>
              <a:t>:  0h-6h, 6h-12h, </a:t>
            </a:r>
          </a:p>
          <a:p>
            <a:r>
              <a:rPr lang="en-US" altLang="ko-KR" b="1" dirty="0"/>
              <a:t> 	    12h-18h ,18h -24h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09B848-6B05-4C87-BE74-979E08513479}"/>
              </a:ext>
            </a:extLst>
          </p:cNvPr>
          <p:cNvSpPr txBox="1"/>
          <p:nvPr/>
        </p:nvSpPr>
        <p:spPr>
          <a:xfrm>
            <a:off x="7725520" y="5544409"/>
            <a:ext cx="403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체류기간 </a:t>
            </a:r>
            <a:r>
              <a:rPr lang="en-US" altLang="ko-KR" b="1" dirty="0"/>
              <a:t>: 0</a:t>
            </a:r>
            <a:r>
              <a:rPr lang="ko-KR" altLang="en-US" b="1" dirty="0"/>
              <a:t>박 </a:t>
            </a:r>
            <a:r>
              <a:rPr lang="en-US" altLang="ko-KR" b="1" dirty="0"/>
              <a:t>~ 29</a:t>
            </a:r>
            <a:r>
              <a:rPr lang="ko-KR" altLang="en-US" b="1" dirty="0"/>
              <a:t>박 </a:t>
            </a:r>
            <a:r>
              <a:rPr lang="en-US" altLang="ko-KR" b="1" dirty="0"/>
              <a:t>( 5</a:t>
            </a:r>
            <a:r>
              <a:rPr lang="ko-KR" altLang="en-US" b="1" dirty="0" err="1"/>
              <a:t>박씩</a:t>
            </a:r>
            <a:r>
              <a:rPr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이동거리 </a:t>
            </a:r>
            <a:r>
              <a:rPr lang="en-US" altLang="ko-KR" b="1" dirty="0"/>
              <a:t>: 0km ~ 692km 			(100km</a:t>
            </a:r>
            <a:r>
              <a:rPr lang="ko-KR" altLang="en-US" b="1" dirty="0"/>
              <a:t>씩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ABE7B1-1B85-482E-AC2E-C3D9456863CD}"/>
              </a:ext>
            </a:extLst>
          </p:cNvPr>
          <p:cNvSpPr txBox="1"/>
          <p:nvPr/>
        </p:nvSpPr>
        <p:spPr>
          <a:xfrm>
            <a:off x="4164523" y="105726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여행루트 결정 요인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3B2EB2-8F81-4DFA-8BED-DE35049487DF}"/>
              </a:ext>
            </a:extLst>
          </p:cNvPr>
          <p:cNvGrpSpPr/>
          <p:nvPr/>
        </p:nvGrpSpPr>
        <p:grpSpPr>
          <a:xfrm>
            <a:off x="8782569" y="1609305"/>
            <a:ext cx="1619243" cy="5007116"/>
            <a:chOff x="3097757" y="1291785"/>
            <a:chExt cx="1314446" cy="485817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3120953-7829-4FDA-8A4A-9666B6BE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7757" y="1291785"/>
              <a:ext cx="1306875" cy="4858170"/>
            </a:xfrm>
            <a:prstGeom prst="rect">
              <a:avLst/>
            </a:prstGeom>
            <a:ln w="76200">
              <a:solidFill>
                <a:srgbClr val="70A9F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50AB2D1-C5AA-4889-8C1F-AF8361553597}"/>
                </a:ext>
              </a:extLst>
            </p:cNvPr>
            <p:cNvSpPr/>
            <p:nvPr/>
          </p:nvSpPr>
          <p:spPr>
            <a:xfrm>
              <a:off x="4174078" y="1305136"/>
              <a:ext cx="238125" cy="196615"/>
            </a:xfrm>
            <a:prstGeom prst="rect">
              <a:avLst/>
            </a:prstGeom>
            <a:ln w="762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F2A1A26-03E8-4293-BFB4-241EA38CEAED}"/>
              </a:ext>
            </a:extLst>
          </p:cNvPr>
          <p:cNvGrpSpPr/>
          <p:nvPr/>
        </p:nvGrpSpPr>
        <p:grpSpPr>
          <a:xfrm>
            <a:off x="2669328" y="1623067"/>
            <a:ext cx="1619250" cy="5072262"/>
            <a:chOff x="6905625" y="1581156"/>
            <a:chExt cx="1619250" cy="5072262"/>
          </a:xfrm>
          <a:solidFill>
            <a:srgbClr val="70A9F0"/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A68A085-AC5E-4A3D-9104-8577F27CAD98}"/>
                </a:ext>
              </a:extLst>
            </p:cNvPr>
            <p:cNvSpPr/>
            <p:nvPr/>
          </p:nvSpPr>
          <p:spPr>
            <a:xfrm>
              <a:off x="6905625" y="1581156"/>
              <a:ext cx="1619250" cy="5072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44003B-8E03-4169-8634-3710331C1231}"/>
                </a:ext>
              </a:extLst>
            </p:cNvPr>
            <p:cNvGrpSpPr/>
            <p:nvPr/>
          </p:nvGrpSpPr>
          <p:grpSpPr>
            <a:xfrm>
              <a:off x="7021346" y="1646290"/>
              <a:ext cx="1387807" cy="4886326"/>
              <a:chOff x="7011432" y="1587617"/>
              <a:chExt cx="1387807" cy="4886326"/>
            </a:xfrm>
            <a:grpFill/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F9647D6-381B-4662-822B-D419B1076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80170"/>
              <a:stretch/>
            </p:blipFill>
            <p:spPr>
              <a:xfrm>
                <a:off x="7011432" y="1606668"/>
                <a:ext cx="696965" cy="486727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C125074-E6C6-4328-BC2F-0DB79F5194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0170" t="-392"/>
              <a:stretch/>
            </p:blipFill>
            <p:spPr>
              <a:xfrm>
                <a:off x="7702274" y="1587617"/>
                <a:ext cx="696965" cy="488632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E14B296-5A04-4D06-994A-22D45A88D5E5}"/>
              </a:ext>
            </a:extLst>
          </p:cNvPr>
          <p:cNvSpPr txBox="1"/>
          <p:nvPr/>
        </p:nvSpPr>
        <p:spPr>
          <a:xfrm>
            <a:off x="1212210" y="2016611"/>
            <a:ext cx="23743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/>
              <a:t>요일 </a:t>
            </a:r>
            <a:r>
              <a:rPr lang="en-US" altLang="ko-KR" sz="2300" b="1" dirty="0"/>
              <a:t>+ </a:t>
            </a:r>
            <a:r>
              <a:rPr lang="ko-KR" altLang="en-US" sz="2300" b="1" dirty="0"/>
              <a:t>방문시간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18AAA9-0FF1-43E0-A5F2-26DC864E79F5}"/>
              </a:ext>
            </a:extLst>
          </p:cNvPr>
          <p:cNvSpPr txBox="1"/>
          <p:nvPr/>
        </p:nvSpPr>
        <p:spPr>
          <a:xfrm>
            <a:off x="6313566" y="2058859"/>
            <a:ext cx="29642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 dirty="0"/>
              <a:t>체류기간 </a:t>
            </a:r>
            <a:r>
              <a:rPr lang="en-US" altLang="ko-KR" sz="2300" b="1" dirty="0"/>
              <a:t>+ </a:t>
            </a:r>
            <a:r>
              <a:rPr lang="ko-KR" altLang="en-US" sz="2300" b="1" dirty="0"/>
              <a:t>이동거리</a:t>
            </a:r>
          </a:p>
        </p:txBody>
      </p:sp>
    </p:spTree>
    <p:extLst>
      <p:ext uri="{BB962C8B-B14F-4D97-AF65-F5344CB8AC3E}">
        <p14:creationId xmlns:p14="http://schemas.microsoft.com/office/powerpoint/2010/main" val="2982901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27C4D9-D1BC-4BEA-9534-A38D9D5251B2}"/>
              </a:ext>
            </a:extLst>
          </p:cNvPr>
          <p:cNvGrpSpPr/>
          <p:nvPr/>
        </p:nvGrpSpPr>
        <p:grpSpPr>
          <a:xfrm>
            <a:off x="594848" y="1805585"/>
            <a:ext cx="7172138" cy="4680944"/>
            <a:chOff x="743137" y="1660943"/>
            <a:chExt cx="7172138" cy="468094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D327F6D-10A2-45AA-AE34-08FBAD12278F}"/>
                </a:ext>
              </a:extLst>
            </p:cNvPr>
            <p:cNvGrpSpPr/>
            <p:nvPr/>
          </p:nvGrpSpPr>
          <p:grpSpPr>
            <a:xfrm>
              <a:off x="1292011" y="1821106"/>
              <a:ext cx="6623264" cy="4360619"/>
              <a:chOff x="1234861" y="1821106"/>
              <a:chExt cx="6623264" cy="4360619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63DE7748-616F-45DE-83AD-5D451C5B413E}"/>
                  </a:ext>
                </a:extLst>
              </p:cNvPr>
              <p:cNvGrpSpPr/>
              <p:nvPr/>
            </p:nvGrpSpPr>
            <p:grpSpPr>
              <a:xfrm>
                <a:off x="1234861" y="2041406"/>
                <a:ext cx="6446418" cy="3998168"/>
                <a:chOff x="844165" y="1476877"/>
                <a:chExt cx="8058150" cy="4972050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E60C05F5-2A40-4EC2-AA14-2CA16091F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4165" y="1476877"/>
                  <a:ext cx="8058150" cy="4972050"/>
                </a:xfrm>
                <a:prstGeom prst="rect">
                  <a:avLst/>
                </a:prstGeom>
              </p:spPr>
            </p:pic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B8A6533B-5928-469D-B02A-EA514F255FD3}"/>
                    </a:ext>
                  </a:extLst>
                </p:cNvPr>
                <p:cNvSpPr/>
                <p:nvPr/>
              </p:nvSpPr>
              <p:spPr>
                <a:xfrm>
                  <a:off x="5929849" y="1524227"/>
                  <a:ext cx="1141164" cy="4850144"/>
                </a:xfrm>
                <a:prstGeom prst="roundRect">
                  <a:avLst/>
                </a:prstGeom>
                <a:noFill/>
                <a:ln w="1905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AFEAE2B3-D274-4577-8E81-BFAD4D704FA8}"/>
                  </a:ext>
                </a:extLst>
              </p:cNvPr>
              <p:cNvSpPr/>
              <p:nvPr/>
            </p:nvSpPr>
            <p:spPr>
              <a:xfrm>
                <a:off x="7077075" y="1821106"/>
                <a:ext cx="781050" cy="43606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9A4EE21-DF97-4AF7-AF5B-9D0CD5A9FE6B}"/>
                </a:ext>
              </a:extLst>
            </p:cNvPr>
            <p:cNvSpPr/>
            <p:nvPr/>
          </p:nvSpPr>
          <p:spPr>
            <a:xfrm>
              <a:off x="743137" y="1660943"/>
              <a:ext cx="6939963" cy="4680944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highlight>
                    <a:srgbClr val="FFFF00"/>
                  </a:highlight>
                </a:rPr>
                <a:t>　</a:t>
              </a:r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008441C-76E8-46B3-9ACF-A66F3AAE508A}"/>
              </a:ext>
            </a:extLst>
          </p:cNvPr>
          <p:cNvSpPr txBox="1"/>
          <p:nvPr/>
        </p:nvSpPr>
        <p:spPr>
          <a:xfrm>
            <a:off x="7610297" y="2190846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Calling_station_id</a:t>
            </a:r>
            <a:r>
              <a:rPr lang="en-US" altLang="ko-KR" dirty="0"/>
              <a:t> +</a:t>
            </a:r>
            <a:r>
              <a:rPr lang="en-US" altLang="ko-KR" dirty="0" err="1"/>
              <a:t>acct_time</a:t>
            </a:r>
            <a:r>
              <a:rPr lang="en-US" altLang="ko-KR" dirty="0"/>
              <a:t> + Grid_1000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83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9732A1B-5D49-422E-94B1-D045D98A6D2A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12A812-125C-487B-AA1D-01943CFC1357}"/>
              </a:ext>
            </a:extLst>
          </p:cNvPr>
          <p:cNvSpPr txBox="1"/>
          <p:nvPr/>
        </p:nvSpPr>
        <p:spPr>
          <a:xfrm>
            <a:off x="4178463" y="1122743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Duration &amp; Distance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32C5A9-E574-4563-8FEB-E8D32FD9D8D8}"/>
              </a:ext>
            </a:extLst>
          </p:cNvPr>
          <p:cNvSpPr txBox="1"/>
          <p:nvPr/>
        </p:nvSpPr>
        <p:spPr>
          <a:xfrm>
            <a:off x="925353" y="2389724"/>
            <a:ext cx="1034129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0" b="1" dirty="0">
                <a:solidFill>
                  <a:srgbClr val="70A9F0"/>
                </a:solidFill>
              </a:rPr>
              <a:t>체류기간 </a:t>
            </a:r>
            <a:r>
              <a:rPr lang="en-US" altLang="ko-KR" sz="9000" b="1" dirty="0">
                <a:solidFill>
                  <a:srgbClr val="70A9F0"/>
                </a:solidFill>
              </a:rPr>
              <a:t>&amp; </a:t>
            </a:r>
          </a:p>
          <a:p>
            <a:r>
              <a:rPr lang="en-US" altLang="ko-KR" sz="9000" b="1" dirty="0">
                <a:solidFill>
                  <a:srgbClr val="70A9F0"/>
                </a:solidFill>
              </a:rPr>
              <a:t>						</a:t>
            </a:r>
            <a:r>
              <a:rPr lang="ko-KR" altLang="en-US" sz="9000" b="1" dirty="0">
                <a:solidFill>
                  <a:srgbClr val="70A9F0"/>
                </a:solidFill>
              </a:rPr>
              <a:t>이동거리</a:t>
            </a:r>
          </a:p>
        </p:txBody>
      </p:sp>
    </p:spTree>
    <p:extLst>
      <p:ext uri="{BB962C8B-B14F-4D97-AF65-F5344CB8AC3E}">
        <p14:creationId xmlns:p14="http://schemas.microsoft.com/office/powerpoint/2010/main" val="183228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BDC788F-2A06-434A-A0BB-813536C13A15}"/>
              </a:ext>
            </a:extLst>
          </p:cNvPr>
          <p:cNvGrpSpPr/>
          <p:nvPr/>
        </p:nvGrpSpPr>
        <p:grpSpPr>
          <a:xfrm>
            <a:off x="0" y="1666554"/>
            <a:ext cx="12214800" cy="2394000"/>
            <a:chOff x="89061" y="1840650"/>
            <a:chExt cx="9892254" cy="125193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83C83A9-C2A3-48F9-8813-9C75333C5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61" y="1840652"/>
              <a:ext cx="1980000" cy="1251934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F5A86E07-25A7-4748-A999-D150293A9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192" y="1840650"/>
              <a:ext cx="1980000" cy="125193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05C5AB8-7E4C-416D-A92C-69B0756E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124" y="1840650"/>
              <a:ext cx="1980000" cy="125193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21598E9-77DB-457E-8E9D-6CA90922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252" y="1840650"/>
              <a:ext cx="1980000" cy="1251936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F110474-75F1-4B04-ABF9-104BAAC90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315" y="1840652"/>
              <a:ext cx="1980000" cy="125193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BF1C797-D0D2-4903-96ED-B9921D3235CD}"/>
              </a:ext>
            </a:extLst>
          </p:cNvPr>
          <p:cNvGrpSpPr/>
          <p:nvPr/>
        </p:nvGrpSpPr>
        <p:grpSpPr>
          <a:xfrm>
            <a:off x="260397" y="4071933"/>
            <a:ext cx="11830338" cy="369332"/>
            <a:chOff x="195141" y="3735190"/>
            <a:chExt cx="11830338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0E9F6C-447E-410F-BA56-F4DA4754D123}"/>
                </a:ext>
              </a:extLst>
            </p:cNvPr>
            <p:cNvSpPr txBox="1"/>
            <p:nvPr/>
          </p:nvSpPr>
          <p:spPr>
            <a:xfrm>
              <a:off x="195141" y="3735190"/>
              <a:ext cx="1449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0 ~ 100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17D89F5-7F70-4A98-92EE-3DF31E42A57D}"/>
                </a:ext>
              </a:extLst>
            </p:cNvPr>
            <p:cNvSpPr txBox="1"/>
            <p:nvPr/>
          </p:nvSpPr>
          <p:spPr>
            <a:xfrm>
              <a:off x="2458747" y="373519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100 ~ 200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6299B1-3490-40D7-8FAA-543D897A08E8}"/>
                </a:ext>
              </a:extLst>
            </p:cNvPr>
            <p:cNvSpPr txBox="1"/>
            <p:nvPr/>
          </p:nvSpPr>
          <p:spPr>
            <a:xfrm>
              <a:off x="4987648" y="373519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200 ~ 300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45687A-DC48-4100-B59F-DBFBC0D88BD6}"/>
                </a:ext>
              </a:extLst>
            </p:cNvPr>
            <p:cNvSpPr txBox="1"/>
            <p:nvPr/>
          </p:nvSpPr>
          <p:spPr>
            <a:xfrm>
              <a:off x="7516549" y="373519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300 ~ 400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6F1C450-DC93-4A12-8F2F-1579E117FDAA}"/>
                </a:ext>
              </a:extLst>
            </p:cNvPr>
            <p:cNvSpPr txBox="1"/>
            <p:nvPr/>
          </p:nvSpPr>
          <p:spPr>
            <a:xfrm>
              <a:off x="10045450" y="373519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400 ~ 700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9732A1B-5D49-422E-94B1-D045D98A6D2A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12A812-125C-487B-AA1D-01943CFC1357}"/>
              </a:ext>
            </a:extLst>
          </p:cNvPr>
          <p:cNvSpPr txBox="1"/>
          <p:nvPr/>
        </p:nvSpPr>
        <p:spPr>
          <a:xfrm>
            <a:off x="4178463" y="1122743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Duration &amp; Distance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A66222-C1FC-4FE0-90CE-CDFDC01D5FCA}"/>
              </a:ext>
            </a:extLst>
          </p:cNvPr>
          <p:cNvGrpSpPr/>
          <p:nvPr/>
        </p:nvGrpSpPr>
        <p:grpSpPr>
          <a:xfrm>
            <a:off x="-22800" y="4464000"/>
            <a:ext cx="12214800" cy="2394000"/>
            <a:chOff x="844165" y="4483601"/>
            <a:chExt cx="10773782" cy="164123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D28C95E-77FA-4161-BD17-06F7153E3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165" y="4483601"/>
              <a:ext cx="2160000" cy="1641231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5A8721CE-90F5-4320-B7D2-E72C9071A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165" y="4483601"/>
              <a:ext cx="2160000" cy="164123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BE9BF29-C18C-4C6D-B339-1C2780894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336" y="4483601"/>
              <a:ext cx="2160000" cy="164123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E2AAAD1-4FE9-4047-90C7-5E3E05B62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947" y="4483601"/>
              <a:ext cx="2160000" cy="1641231"/>
            </a:xfrm>
            <a:prstGeom prst="rect">
              <a:avLst/>
            </a:prstGeom>
          </p:spPr>
        </p:pic>
        <p:pic>
          <p:nvPicPr>
            <p:cNvPr id="3" name="그림 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9F8C0F05-3A0F-41CC-ABE0-433F3D61B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336" y="4483601"/>
              <a:ext cx="2160000" cy="1641231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3640ADB-24A2-47B6-8E9F-DEA3907DF040}"/>
              </a:ext>
            </a:extLst>
          </p:cNvPr>
          <p:cNvSpPr txBox="1"/>
          <p:nvPr/>
        </p:nvSpPr>
        <p:spPr>
          <a:xfrm>
            <a:off x="53336" y="168904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0-4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박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676CB8-F962-4118-9DCB-96421B18297B}"/>
              </a:ext>
            </a:extLst>
          </p:cNvPr>
          <p:cNvSpPr txBox="1"/>
          <p:nvPr/>
        </p:nvSpPr>
        <p:spPr>
          <a:xfrm>
            <a:off x="0" y="6465383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0-4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박 </a:t>
            </a:r>
          </a:p>
        </p:txBody>
      </p:sp>
    </p:spTree>
    <p:extLst>
      <p:ext uri="{BB962C8B-B14F-4D97-AF65-F5344CB8AC3E}">
        <p14:creationId xmlns:p14="http://schemas.microsoft.com/office/powerpoint/2010/main" val="1067003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238D1BB-3FFB-44B9-9AEF-F6714346A42E}"/>
              </a:ext>
            </a:extLst>
          </p:cNvPr>
          <p:cNvGrpSpPr/>
          <p:nvPr/>
        </p:nvGrpSpPr>
        <p:grpSpPr>
          <a:xfrm>
            <a:off x="-5874" y="1667670"/>
            <a:ext cx="12214800" cy="2394000"/>
            <a:chOff x="1096500" y="1855616"/>
            <a:chExt cx="9999000" cy="175593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49F0738-F51C-47D4-89D6-2FD05789C68B}"/>
                </a:ext>
              </a:extLst>
            </p:cNvPr>
            <p:cNvGrpSpPr/>
            <p:nvPr/>
          </p:nvGrpSpPr>
          <p:grpSpPr>
            <a:xfrm>
              <a:off x="1096500" y="1855616"/>
              <a:ext cx="9999000" cy="1755937"/>
              <a:chOff x="251240" y="2107617"/>
              <a:chExt cx="9900000" cy="125193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FD4EF80-9118-4B80-B592-EA7F3741D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240" y="2107617"/>
                <a:ext cx="1980000" cy="125193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753FBD7-C95D-4412-8FA8-598C24CC1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1240" y="2107617"/>
                <a:ext cx="1980000" cy="125193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AC7998D-1D94-45B3-9032-FDE2D2740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1240" y="2107617"/>
                <a:ext cx="1980000" cy="125193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112E079-A944-4E8F-8A2D-018E6AEF9E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240" y="2107617"/>
                <a:ext cx="1980000" cy="125193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F188AA4-1D4E-4BDC-8EB3-8788BFA1A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1240" y="2107617"/>
                <a:ext cx="1980000" cy="1251935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7BED64-B325-474F-A231-BF1D01C037B8}"/>
                </a:ext>
              </a:extLst>
            </p:cNvPr>
            <p:cNvSpPr txBox="1"/>
            <p:nvPr/>
          </p:nvSpPr>
          <p:spPr>
            <a:xfrm>
              <a:off x="1096500" y="1855616"/>
              <a:ext cx="1068404" cy="27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월 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5-9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박 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BC46BD0-ECB0-4FA5-9D18-0006FEBCC536}"/>
              </a:ext>
            </a:extLst>
          </p:cNvPr>
          <p:cNvGrpSpPr/>
          <p:nvPr/>
        </p:nvGrpSpPr>
        <p:grpSpPr>
          <a:xfrm>
            <a:off x="424742" y="4117225"/>
            <a:ext cx="11420789" cy="380863"/>
            <a:chOff x="1268150" y="3120170"/>
            <a:chExt cx="10086220" cy="3808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FDAD2F-1130-4D49-A2E0-9A7D3412848D}"/>
                </a:ext>
              </a:extLst>
            </p:cNvPr>
            <p:cNvSpPr txBox="1"/>
            <p:nvPr/>
          </p:nvSpPr>
          <p:spPr>
            <a:xfrm>
              <a:off x="1268150" y="3131701"/>
              <a:ext cx="1280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0 ~ 100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3F3E03-54BF-45D1-BEAD-C2CE22F8EACB}"/>
                </a:ext>
              </a:extLst>
            </p:cNvPr>
            <p:cNvSpPr txBox="1"/>
            <p:nvPr/>
          </p:nvSpPr>
          <p:spPr>
            <a:xfrm>
              <a:off x="3162796" y="3131701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100 ~ 200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9097A0-C1FE-4C5C-9328-C9B95AD88D80}"/>
                </a:ext>
              </a:extLst>
            </p:cNvPr>
            <p:cNvSpPr txBox="1"/>
            <p:nvPr/>
          </p:nvSpPr>
          <p:spPr>
            <a:xfrm>
              <a:off x="5442340" y="3120170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200 ~ 300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BBEFFA-229F-4C2F-BE33-AAB8816F4A01}"/>
                </a:ext>
              </a:extLst>
            </p:cNvPr>
            <p:cNvSpPr txBox="1"/>
            <p:nvPr/>
          </p:nvSpPr>
          <p:spPr>
            <a:xfrm>
              <a:off x="7603105" y="3131701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300 ~ 400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7A03ED-BFC6-477C-8B22-1CBB76E9F10C}"/>
                </a:ext>
              </a:extLst>
            </p:cNvPr>
            <p:cNvSpPr txBox="1"/>
            <p:nvPr/>
          </p:nvSpPr>
          <p:spPr>
            <a:xfrm>
              <a:off x="9763870" y="3120170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400 ~ 700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85B2A0E-93EC-4BA6-9D7C-6185291D98E7}"/>
              </a:ext>
            </a:extLst>
          </p:cNvPr>
          <p:cNvGrpSpPr/>
          <p:nvPr/>
        </p:nvGrpSpPr>
        <p:grpSpPr>
          <a:xfrm>
            <a:off x="-22800" y="4538257"/>
            <a:ext cx="12214800" cy="2354037"/>
            <a:chOff x="1096891" y="4115798"/>
            <a:chExt cx="9920028" cy="212419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6154D6C-A50D-4BE3-A833-F67FCECE4AC4}"/>
                </a:ext>
              </a:extLst>
            </p:cNvPr>
            <p:cNvGrpSpPr/>
            <p:nvPr/>
          </p:nvGrpSpPr>
          <p:grpSpPr>
            <a:xfrm>
              <a:off x="1096891" y="4115798"/>
              <a:ext cx="9920028" cy="2110124"/>
              <a:chOff x="1680096" y="4418629"/>
              <a:chExt cx="9821810" cy="1504462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A55AD98-A7E4-46CD-9A7C-B6E40FAC2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0096" y="4418629"/>
                <a:ext cx="1980000" cy="1504462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6430F05-A983-4842-8C7F-965EA6E42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0096" y="4418629"/>
                <a:ext cx="1980000" cy="1504462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A90666D-FD60-432B-8FD9-F5EE9477A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0096" y="4418629"/>
                <a:ext cx="1980000" cy="1504462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35A0B2DB-186D-4353-8BFF-E2778CB7F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1906" y="4418629"/>
                <a:ext cx="1980000" cy="1504462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D81B397-4F18-49A5-A3FE-729552BBA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1906" y="4418629"/>
                <a:ext cx="1980000" cy="1504462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C2CFF4-9EA8-455E-ADA1-E5C924995E2D}"/>
                </a:ext>
              </a:extLst>
            </p:cNvPr>
            <p:cNvSpPr txBox="1"/>
            <p:nvPr/>
          </p:nvSpPr>
          <p:spPr>
            <a:xfrm>
              <a:off x="1115408" y="5906721"/>
              <a:ext cx="1059966" cy="333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월 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5-9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박 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4447DD0-E9B2-4531-820A-264516097034}"/>
              </a:ext>
            </a:extLst>
          </p:cNvPr>
          <p:cNvSpPr txBox="1"/>
          <p:nvPr/>
        </p:nvSpPr>
        <p:spPr>
          <a:xfrm>
            <a:off x="4178463" y="1122743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Duration &amp; Distance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09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 flipH="1">
            <a:off x="2071809" y="-262060"/>
            <a:ext cx="472831" cy="3028950"/>
          </a:xfrm>
          <a:prstGeom prst="rightBracket">
            <a:avLst>
              <a:gd name="adj" fmla="val 0"/>
            </a:avLst>
          </a:prstGeom>
          <a:ln w="22225"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235562" y="631277"/>
            <a:ext cx="21453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70A9F0"/>
                </a:solidFill>
                <a:latin typeface="Bahnschrift SemiCondensed" pitchFamily="34" charset="0"/>
              </a:rPr>
              <a:t>IDNEX</a:t>
            </a:r>
            <a:endParaRPr lang="ko-KR" altLang="en-US" sz="4400" b="1" dirty="0">
              <a:solidFill>
                <a:srgbClr val="70A9F0"/>
              </a:solidFill>
              <a:latin typeface="Bahnschrift SemiCondensed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34006" y="2350547"/>
            <a:ext cx="2934884" cy="3876176"/>
            <a:chOff x="1234006" y="1949285"/>
            <a:chExt cx="2934884" cy="3876176"/>
          </a:xfrm>
        </p:grpSpPr>
        <p:grpSp>
          <p:nvGrpSpPr>
            <p:cNvPr id="4" name="그룹 3"/>
            <p:cNvGrpSpPr/>
            <p:nvPr/>
          </p:nvGrpSpPr>
          <p:grpSpPr>
            <a:xfrm>
              <a:off x="1235562" y="2058025"/>
              <a:ext cx="617463" cy="539526"/>
              <a:chOff x="817719" y="2092749"/>
              <a:chExt cx="617463" cy="539526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817719" y="2092749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963125" y="2180862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234006" y="3443455"/>
              <a:ext cx="617463" cy="550956"/>
              <a:chOff x="816163" y="2372838"/>
              <a:chExt cx="617463" cy="55095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816163" y="2372838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961569" y="2472381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1237118" y="4976977"/>
              <a:ext cx="615907" cy="608965"/>
              <a:chOff x="817719" y="2791845"/>
              <a:chExt cx="615907" cy="60896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817719" y="2791845"/>
                <a:ext cx="472057" cy="451413"/>
              </a:xfrm>
              <a:prstGeom prst="rect">
                <a:avLst/>
              </a:prstGeom>
              <a:solidFill>
                <a:srgbClr val="70A9F0"/>
              </a:solidFill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961569" y="2949397"/>
                <a:ext cx="472057" cy="451413"/>
              </a:xfrm>
              <a:prstGeom prst="rect">
                <a:avLst/>
              </a:prstGeom>
              <a:noFill/>
              <a:ln w="254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1998431" y="2003654"/>
              <a:ext cx="1524776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분석 주제</a:t>
              </a:r>
              <a:endPara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284680" y="1949285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1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283124" y="3346145"/>
              <a:ext cx="373820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2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306642" y="4866701"/>
              <a:ext cx="315618" cy="560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HY신명조" panose="02030600000101010101" pitchFamily="18" charset="-127"/>
                  <a:ea typeface="HY신명조" panose="02030600000101010101" pitchFamily="18" charset="-127"/>
                  <a:cs typeface="Aharoni" panose="02010803020104030203" pitchFamily="2" charset="-79"/>
                </a:rPr>
                <a:t>3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293038" y="5265308"/>
              <a:ext cx="184731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2400" b="1" dirty="0">
                <a:solidFill>
                  <a:schemeClr val="bg2">
                    <a:lumMod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Aharoni" panose="02010803020104030203" pitchFamily="2" charset="-79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071841" y="3400514"/>
              <a:ext cx="2097049" cy="11289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 </a:t>
              </a:r>
              <a:endPara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2">
                      <a:lumMod val="50000"/>
                    </a:schemeClr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	&amp; </a:t>
              </a: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분석</a:t>
              </a:r>
              <a:endPara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71841" y="4992045"/>
              <a:ext cx="800219" cy="574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2">
                      <a:lumMod val="50000"/>
                    </a:schemeClr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결과</a:t>
              </a:r>
              <a:endPara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31265" y="2459287"/>
            <a:ext cx="208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주제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목적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31265" y="3429000"/>
            <a:ext cx="262129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구성  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데이터 정제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이동패턴 시각화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1265" y="5548039"/>
            <a:ext cx="332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810482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DFEF56-D5D7-4147-B9CD-82077126E3C4}"/>
              </a:ext>
            </a:extLst>
          </p:cNvPr>
          <p:cNvGrpSpPr/>
          <p:nvPr/>
        </p:nvGrpSpPr>
        <p:grpSpPr>
          <a:xfrm>
            <a:off x="3320" y="1612407"/>
            <a:ext cx="12204168" cy="2394000"/>
            <a:chOff x="625724" y="1857065"/>
            <a:chExt cx="10719726" cy="22313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6FCD371-A0A5-4E0D-8EAF-D4D254344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130" y="1857065"/>
              <a:ext cx="3590660" cy="223139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4C2CA23-EB83-4F22-B972-48B6CF522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24" y="1857065"/>
              <a:ext cx="3538405" cy="22313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6832117-61A2-4B08-B510-941FFFEF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790" y="1857065"/>
              <a:ext cx="3590660" cy="223139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17630D0-FF51-4822-93EF-8088FEE59893}"/>
              </a:ext>
            </a:extLst>
          </p:cNvPr>
          <p:cNvGrpSpPr/>
          <p:nvPr/>
        </p:nvGrpSpPr>
        <p:grpSpPr>
          <a:xfrm>
            <a:off x="14206" y="4464000"/>
            <a:ext cx="12214801" cy="2394000"/>
            <a:chOff x="607286" y="4137834"/>
            <a:chExt cx="10729066" cy="268148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AD83FC-C13D-44E8-B4BD-1B0B56FB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86" y="4137834"/>
              <a:ext cx="3590660" cy="26814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011375F-D28E-465F-9BCE-0179F1DFD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187" y="4137834"/>
              <a:ext cx="3590660" cy="26814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6500FA8-F66F-4041-9D63-2D5FA3DC6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353" y="4137834"/>
              <a:ext cx="3599999" cy="268148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A40F79-EA18-4F9A-B1C2-181351713127}"/>
              </a:ext>
            </a:extLst>
          </p:cNvPr>
          <p:cNvSpPr txBox="1"/>
          <p:nvPr/>
        </p:nvSpPr>
        <p:spPr>
          <a:xfrm>
            <a:off x="75857" y="1636440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10-14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박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A7E69-8CB8-45DA-BB92-A117961A7391}"/>
              </a:ext>
            </a:extLst>
          </p:cNvPr>
          <p:cNvSpPr txBox="1"/>
          <p:nvPr/>
        </p:nvSpPr>
        <p:spPr>
          <a:xfrm>
            <a:off x="75857" y="646538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10-14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박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09B3AF3-6C39-48ED-943B-EC956CC58DB6}"/>
              </a:ext>
            </a:extLst>
          </p:cNvPr>
          <p:cNvGrpSpPr/>
          <p:nvPr/>
        </p:nvGrpSpPr>
        <p:grpSpPr>
          <a:xfrm>
            <a:off x="1115189" y="4048593"/>
            <a:ext cx="9813101" cy="369332"/>
            <a:chOff x="1741567" y="3492689"/>
            <a:chExt cx="9813101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FD36C2-8A92-446D-9593-9EE6B6DC456B}"/>
                </a:ext>
              </a:extLst>
            </p:cNvPr>
            <p:cNvSpPr txBox="1"/>
            <p:nvPr/>
          </p:nvSpPr>
          <p:spPr>
            <a:xfrm>
              <a:off x="1741567" y="349268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0 ~ 100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77CC30-98E5-4DF8-85E9-5D899FA039D1}"/>
                </a:ext>
              </a:extLst>
            </p:cNvPr>
            <p:cNvSpPr txBox="1"/>
            <p:nvPr/>
          </p:nvSpPr>
          <p:spPr>
            <a:xfrm>
              <a:off x="5895068" y="3492689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100 ~ 200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EFBD30-5445-4552-8A6F-499FE84879AD}"/>
                </a:ext>
              </a:extLst>
            </p:cNvPr>
            <p:cNvSpPr txBox="1"/>
            <p:nvPr/>
          </p:nvSpPr>
          <p:spPr>
            <a:xfrm>
              <a:off x="9900048" y="3492689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200 ~ 700	km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8D14B61-F23A-47B0-8FF1-9261F51436E2}"/>
              </a:ext>
            </a:extLst>
          </p:cNvPr>
          <p:cNvSpPr txBox="1"/>
          <p:nvPr/>
        </p:nvSpPr>
        <p:spPr>
          <a:xfrm>
            <a:off x="4178463" y="1122743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Duration &amp; Distance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1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32BBAE-A86B-4589-8662-804257844D7A}"/>
              </a:ext>
            </a:extLst>
          </p:cNvPr>
          <p:cNvSpPr txBox="1"/>
          <p:nvPr/>
        </p:nvSpPr>
        <p:spPr>
          <a:xfrm>
            <a:off x="4178463" y="1122743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Duration &amp; Distance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618CEB-4399-4920-8B73-06AC51249581}"/>
              </a:ext>
            </a:extLst>
          </p:cNvPr>
          <p:cNvGrpSpPr/>
          <p:nvPr/>
        </p:nvGrpSpPr>
        <p:grpSpPr>
          <a:xfrm>
            <a:off x="0" y="2074789"/>
            <a:ext cx="12192000" cy="3855814"/>
            <a:chOff x="0" y="2088058"/>
            <a:chExt cx="12059648" cy="385581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8DC9C72-FAD0-4F47-9162-46A169959328}"/>
                </a:ext>
              </a:extLst>
            </p:cNvPr>
            <p:cNvGrpSpPr/>
            <p:nvPr/>
          </p:nvGrpSpPr>
          <p:grpSpPr>
            <a:xfrm>
              <a:off x="0" y="2088058"/>
              <a:ext cx="6215967" cy="3855243"/>
              <a:chOff x="540117" y="1568042"/>
              <a:chExt cx="7920000" cy="503623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3EAC396-21E2-4AFD-90BB-8AB38A421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117" y="1596539"/>
                <a:ext cx="7920000" cy="500773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00A915-CFDB-4FE5-90F9-3D03E41AAECC}"/>
                  </a:ext>
                </a:extLst>
              </p:cNvPr>
              <p:cNvSpPr txBox="1"/>
              <p:nvPr/>
            </p:nvSpPr>
            <p:spPr>
              <a:xfrm>
                <a:off x="540117" y="1568042"/>
                <a:ext cx="1641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2">
                        <a:lumMod val="50000"/>
                      </a:schemeClr>
                    </a:solidFill>
                  </a:rPr>
                  <a:t>7</a:t>
                </a:r>
                <a:r>
                  <a:rPr lang="ko-KR" alt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월 </a:t>
                </a:r>
                <a:r>
                  <a:rPr lang="en-US" altLang="ko-KR" b="1" dirty="0">
                    <a:solidFill>
                      <a:schemeClr val="bg2">
                        <a:lumMod val="50000"/>
                      </a:schemeClr>
                    </a:solidFill>
                  </a:rPr>
                  <a:t>15~29</a:t>
                </a:r>
                <a:r>
                  <a:rPr lang="ko-KR" alt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박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0869F4-82E5-484B-9937-A53CB8FE8B52}"/>
                  </a:ext>
                </a:extLst>
              </p:cNvPr>
              <p:cNvSpPr txBox="1"/>
              <p:nvPr/>
            </p:nvSpPr>
            <p:spPr>
              <a:xfrm>
                <a:off x="540117" y="1937725"/>
                <a:ext cx="1388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bg2">
                        <a:lumMod val="50000"/>
                      </a:schemeClr>
                    </a:solidFill>
                  </a:rPr>
                  <a:t>1 ~ 700km</a:t>
                </a:r>
                <a:endParaRPr lang="ko-KR" altLang="en-US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8CC310-C478-4F40-BD0B-034DB17E9AC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0817" y="2109872"/>
              <a:ext cx="6108831" cy="383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D24F85C-A6F2-4FD9-837E-CD5BFE041E3F}"/>
              </a:ext>
            </a:extLst>
          </p:cNvPr>
          <p:cNvSpPr txBox="1"/>
          <p:nvPr/>
        </p:nvSpPr>
        <p:spPr>
          <a:xfrm>
            <a:off x="6328380" y="2335972"/>
            <a:ext cx="1089774" cy="282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 ~ 700km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46303-D375-417F-B932-DA20DA311C4C}"/>
              </a:ext>
            </a:extLst>
          </p:cNvPr>
          <p:cNvSpPr txBox="1"/>
          <p:nvPr/>
        </p:nvSpPr>
        <p:spPr>
          <a:xfrm>
            <a:off x="6328380" y="2052979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15~29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박 </a:t>
            </a:r>
          </a:p>
        </p:txBody>
      </p:sp>
    </p:spTree>
    <p:extLst>
      <p:ext uri="{BB962C8B-B14F-4D97-AF65-F5344CB8AC3E}">
        <p14:creationId xmlns:p14="http://schemas.microsoft.com/office/powerpoint/2010/main" val="2904734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7D41B7-0616-46C5-9BD0-30AECDD98248}"/>
              </a:ext>
            </a:extLst>
          </p:cNvPr>
          <p:cNvSpPr txBox="1"/>
          <p:nvPr/>
        </p:nvSpPr>
        <p:spPr>
          <a:xfrm flipH="1">
            <a:off x="4201031" y="1111170"/>
            <a:ext cx="196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Days &amp; Hours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F2DA045-08A5-4F56-943F-25EF4FACC201}"/>
              </a:ext>
            </a:extLst>
          </p:cNvPr>
          <p:cNvGrpSpPr/>
          <p:nvPr/>
        </p:nvGrpSpPr>
        <p:grpSpPr>
          <a:xfrm>
            <a:off x="2094619" y="1714507"/>
            <a:ext cx="7847534" cy="2306358"/>
            <a:chOff x="1013715" y="2308197"/>
            <a:chExt cx="10164569" cy="29873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1A4533-3CBF-43B3-9032-81BCAF376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715" y="2323190"/>
              <a:ext cx="4700899" cy="297233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3437FAB-CBFE-4322-AFFF-3726D097E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384" y="2308197"/>
              <a:ext cx="4700900" cy="2972332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C9C812-F42E-487E-8F97-D58CE26C69F7}"/>
              </a:ext>
            </a:extLst>
          </p:cNvPr>
          <p:cNvGrpSpPr/>
          <p:nvPr/>
        </p:nvGrpSpPr>
        <p:grpSpPr>
          <a:xfrm>
            <a:off x="2083956" y="4224561"/>
            <a:ext cx="7862038" cy="2293200"/>
            <a:chOff x="2058845" y="4224561"/>
            <a:chExt cx="7862038" cy="22932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B7EA0A7-345B-4AC7-B38E-DD20F42EE3C1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845" y="4224561"/>
              <a:ext cx="3628800" cy="22932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0DD87A-DC65-4448-9FED-D8DE0473B45B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083" y="4224561"/>
              <a:ext cx="3628800" cy="22932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0CC1A8C-592D-4F3E-A4CF-FC62A26F13D0}"/>
              </a:ext>
            </a:extLst>
          </p:cNvPr>
          <p:cNvSpPr txBox="1"/>
          <p:nvPr/>
        </p:nvSpPr>
        <p:spPr>
          <a:xfrm flipH="1">
            <a:off x="2094619" y="1759127"/>
            <a:ext cx="280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평일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C62CFA-E37F-4414-B86F-4A167851A525}"/>
              </a:ext>
            </a:extLst>
          </p:cNvPr>
          <p:cNvSpPr txBox="1"/>
          <p:nvPr/>
        </p:nvSpPr>
        <p:spPr>
          <a:xfrm flipH="1">
            <a:off x="2083956" y="4266445"/>
            <a:ext cx="280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평일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0D0477-444C-4DE2-B433-4B99901C14A3}"/>
              </a:ext>
            </a:extLst>
          </p:cNvPr>
          <p:cNvSpPr txBox="1"/>
          <p:nvPr/>
        </p:nvSpPr>
        <p:spPr>
          <a:xfrm flipH="1">
            <a:off x="6354982" y="4253614"/>
            <a:ext cx="280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주말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4F8397-37C2-4C58-B31A-64698CF3B992}"/>
              </a:ext>
            </a:extLst>
          </p:cNvPr>
          <p:cNvSpPr txBox="1"/>
          <p:nvPr/>
        </p:nvSpPr>
        <p:spPr>
          <a:xfrm flipH="1">
            <a:off x="6354982" y="1759127"/>
            <a:ext cx="280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주말</a:t>
            </a:r>
          </a:p>
        </p:txBody>
      </p:sp>
    </p:spTree>
    <p:extLst>
      <p:ext uri="{BB962C8B-B14F-4D97-AF65-F5344CB8AC3E}">
        <p14:creationId xmlns:p14="http://schemas.microsoft.com/office/powerpoint/2010/main" val="71417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5D8BC4-2104-4852-A4DB-A6752F0F9FBA}"/>
              </a:ext>
            </a:extLst>
          </p:cNvPr>
          <p:cNvSpPr txBox="1"/>
          <p:nvPr/>
        </p:nvSpPr>
        <p:spPr>
          <a:xfrm flipH="1">
            <a:off x="4201031" y="1111170"/>
            <a:ext cx="196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Days &amp; Hours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D4A346-BAA7-401A-91D0-6786C269F919}"/>
              </a:ext>
            </a:extLst>
          </p:cNvPr>
          <p:cNvGrpSpPr/>
          <p:nvPr/>
        </p:nvGrpSpPr>
        <p:grpSpPr>
          <a:xfrm>
            <a:off x="0" y="1758773"/>
            <a:ext cx="12190781" cy="2327679"/>
            <a:chOff x="0" y="1758773"/>
            <a:chExt cx="12190781" cy="232767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C321BB8-A1E9-49A7-8577-B1F795AE1A21}"/>
                </a:ext>
              </a:extLst>
            </p:cNvPr>
            <p:cNvGrpSpPr/>
            <p:nvPr/>
          </p:nvGrpSpPr>
          <p:grpSpPr>
            <a:xfrm>
              <a:off x="0" y="1758773"/>
              <a:ext cx="12190781" cy="2327679"/>
              <a:chOff x="-107575" y="2580241"/>
              <a:chExt cx="12190781" cy="193480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10FC799-FEB5-4EAE-A303-317B1B9C8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575" y="2580241"/>
                <a:ext cx="3060000" cy="1934808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026952C-1670-4F60-AC48-9C90239E0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1600" y="2580241"/>
                <a:ext cx="3060000" cy="193480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19512BD-38E0-445E-8392-9547516E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2342" y="2580241"/>
                <a:ext cx="3060000" cy="1934808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1337E8B-71B0-4402-9BE3-C14988FCB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206" y="2580241"/>
                <a:ext cx="3060000" cy="1934808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29AE50-C27A-4E78-AC85-DC7857CD998F}"/>
                </a:ext>
              </a:extLst>
            </p:cNvPr>
            <p:cNvSpPr txBox="1"/>
            <p:nvPr/>
          </p:nvSpPr>
          <p:spPr>
            <a:xfrm>
              <a:off x="0" y="1820752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</a:t>
              </a:r>
              <a:r>
                <a:rPr lang="ko-KR" altLang="en-US" dirty="0"/>
                <a:t>월 평일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774ACEC-2578-48FB-854F-DDE604524DFF}"/>
              </a:ext>
            </a:extLst>
          </p:cNvPr>
          <p:cNvGrpSpPr/>
          <p:nvPr/>
        </p:nvGrpSpPr>
        <p:grpSpPr>
          <a:xfrm>
            <a:off x="763930" y="4120585"/>
            <a:ext cx="10608224" cy="369332"/>
            <a:chOff x="763930" y="4120585"/>
            <a:chExt cx="10608224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2436C5-4B32-4C7F-8CD9-8567CD0E596E}"/>
                </a:ext>
              </a:extLst>
            </p:cNvPr>
            <p:cNvSpPr txBox="1"/>
            <p:nvPr/>
          </p:nvSpPr>
          <p:spPr>
            <a:xfrm>
              <a:off x="763930" y="4120585"/>
              <a:ext cx="1263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0hr ~ 6hr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6BA324-40E7-4EC6-95A0-E9F55E5F5512}"/>
                </a:ext>
              </a:extLst>
            </p:cNvPr>
            <p:cNvSpPr txBox="1"/>
            <p:nvPr/>
          </p:nvSpPr>
          <p:spPr>
            <a:xfrm>
              <a:off x="3732922" y="4120585"/>
              <a:ext cx="1319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6hr ~ 12hr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3E0D7C-13FD-4673-AF86-1A008C4468E4}"/>
                </a:ext>
              </a:extLst>
            </p:cNvPr>
            <p:cNvSpPr txBox="1"/>
            <p:nvPr/>
          </p:nvSpPr>
          <p:spPr>
            <a:xfrm>
              <a:off x="6838918" y="41205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12hr ~ 18hr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06210C-BA6F-40A6-93E2-4568775EE1AD}"/>
                </a:ext>
              </a:extLst>
            </p:cNvPr>
            <p:cNvSpPr txBox="1"/>
            <p:nvPr/>
          </p:nvSpPr>
          <p:spPr>
            <a:xfrm>
              <a:off x="9925924" y="412058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18hr ~ 24hr</a:t>
              </a:r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FC84127-54F6-426A-ABBF-8A7158A84B39}"/>
              </a:ext>
            </a:extLst>
          </p:cNvPr>
          <p:cNvGrpSpPr/>
          <p:nvPr/>
        </p:nvGrpSpPr>
        <p:grpSpPr>
          <a:xfrm>
            <a:off x="0" y="4535625"/>
            <a:ext cx="12184451" cy="2329200"/>
            <a:chOff x="0" y="4524050"/>
            <a:chExt cx="12184451" cy="193480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3E5B51-A224-40E9-813A-175E2223B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24050"/>
              <a:ext cx="3060000" cy="1934808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B26EE54-411C-4B1D-AB02-EBC3DC909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588" y="4524050"/>
              <a:ext cx="3060000" cy="193480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C7ABBE2-312F-4404-9205-CEC15F3E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144" y="4524050"/>
              <a:ext cx="3060000" cy="193480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47814ED-29E7-4ADA-BFEE-164E6D812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451" y="4524050"/>
              <a:ext cx="3060000" cy="193480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080BEF2-8207-4580-8ABA-015BB8A73465}"/>
              </a:ext>
            </a:extLst>
          </p:cNvPr>
          <p:cNvSpPr txBox="1"/>
          <p:nvPr/>
        </p:nvSpPr>
        <p:spPr>
          <a:xfrm>
            <a:off x="-2882" y="648853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월 주말</a:t>
            </a:r>
          </a:p>
        </p:txBody>
      </p:sp>
    </p:spTree>
    <p:extLst>
      <p:ext uri="{BB962C8B-B14F-4D97-AF65-F5344CB8AC3E}">
        <p14:creationId xmlns:p14="http://schemas.microsoft.com/office/powerpoint/2010/main" val="2887080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5D8BC4-2104-4852-A4DB-A6752F0F9FBA}"/>
              </a:ext>
            </a:extLst>
          </p:cNvPr>
          <p:cNvSpPr txBox="1"/>
          <p:nvPr/>
        </p:nvSpPr>
        <p:spPr>
          <a:xfrm flipH="1">
            <a:off x="4201031" y="1111170"/>
            <a:ext cx="196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Days &amp; Hours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CEA0D0D-E307-41D4-BD36-3CB3BC4CCB6D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1D42889-8EDC-4D7F-A481-85D018ABAB76}"/>
              </a:ext>
            </a:extLst>
          </p:cNvPr>
          <p:cNvSpPr txBox="1"/>
          <p:nvPr/>
        </p:nvSpPr>
        <p:spPr>
          <a:xfrm>
            <a:off x="925353" y="2389724"/>
            <a:ext cx="98235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0" b="1" dirty="0">
                <a:solidFill>
                  <a:srgbClr val="70A9F0"/>
                </a:solidFill>
              </a:rPr>
              <a:t>  요일</a:t>
            </a:r>
            <a:r>
              <a:rPr lang="en-US" altLang="ko-KR" sz="9000" b="1" dirty="0">
                <a:solidFill>
                  <a:srgbClr val="70A9F0"/>
                </a:solidFill>
              </a:rPr>
              <a:t>	</a:t>
            </a:r>
            <a:r>
              <a:rPr lang="ko-KR" altLang="en-US" sz="9000" b="1" dirty="0">
                <a:solidFill>
                  <a:srgbClr val="70A9F0"/>
                </a:solidFill>
              </a:rPr>
              <a:t> </a:t>
            </a:r>
            <a:r>
              <a:rPr lang="en-US" altLang="ko-KR" sz="9000" b="1" dirty="0">
                <a:solidFill>
                  <a:srgbClr val="70A9F0"/>
                </a:solidFill>
              </a:rPr>
              <a:t>&amp; </a:t>
            </a:r>
          </a:p>
          <a:p>
            <a:r>
              <a:rPr lang="en-US" altLang="ko-KR" sz="9000" b="1" dirty="0">
                <a:solidFill>
                  <a:srgbClr val="70A9F0"/>
                </a:solidFill>
              </a:rPr>
              <a:t>					 </a:t>
            </a:r>
            <a:r>
              <a:rPr lang="ko-KR" altLang="en-US" sz="9000" b="1" dirty="0">
                <a:solidFill>
                  <a:srgbClr val="70A9F0"/>
                </a:solidFill>
              </a:rPr>
              <a:t>이동거리</a:t>
            </a:r>
          </a:p>
        </p:txBody>
      </p:sp>
    </p:spTree>
    <p:extLst>
      <p:ext uri="{BB962C8B-B14F-4D97-AF65-F5344CB8AC3E}">
        <p14:creationId xmlns:p14="http://schemas.microsoft.com/office/powerpoint/2010/main" val="2321602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5D8BC4-2104-4852-A4DB-A6752F0F9FBA}"/>
              </a:ext>
            </a:extLst>
          </p:cNvPr>
          <p:cNvSpPr txBox="1"/>
          <p:nvPr/>
        </p:nvSpPr>
        <p:spPr>
          <a:xfrm flipH="1">
            <a:off x="4201031" y="1111170"/>
            <a:ext cx="196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Days &amp; Hours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7D4A346-BAA7-401A-91D0-6786C269F919}"/>
              </a:ext>
            </a:extLst>
          </p:cNvPr>
          <p:cNvGrpSpPr/>
          <p:nvPr/>
        </p:nvGrpSpPr>
        <p:grpSpPr>
          <a:xfrm>
            <a:off x="0" y="1758773"/>
            <a:ext cx="12190781" cy="2327679"/>
            <a:chOff x="0" y="1758773"/>
            <a:chExt cx="12190781" cy="232767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C321BB8-A1E9-49A7-8577-B1F795AE1A21}"/>
                </a:ext>
              </a:extLst>
            </p:cNvPr>
            <p:cNvGrpSpPr/>
            <p:nvPr/>
          </p:nvGrpSpPr>
          <p:grpSpPr>
            <a:xfrm>
              <a:off x="0" y="1758773"/>
              <a:ext cx="12190781" cy="2327679"/>
              <a:chOff x="-107575" y="2580241"/>
              <a:chExt cx="12190781" cy="193480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10FC799-FEB5-4EAE-A303-317B1B9C8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7575" y="2580241"/>
                <a:ext cx="3060000" cy="1934808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026952C-1670-4F60-AC48-9C90239E0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1600" y="2580241"/>
                <a:ext cx="3060000" cy="193480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19512BD-38E0-445E-8392-9547516E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2342" y="2580241"/>
                <a:ext cx="3060000" cy="1934808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1337E8B-71B0-4402-9BE3-C14988FCB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206" y="2580241"/>
                <a:ext cx="3060000" cy="1934808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29AE50-C27A-4E78-AC85-DC7857CD998F}"/>
                </a:ext>
              </a:extLst>
            </p:cNvPr>
            <p:cNvSpPr txBox="1"/>
            <p:nvPr/>
          </p:nvSpPr>
          <p:spPr>
            <a:xfrm>
              <a:off x="0" y="1820752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7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월 평일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774ACEC-2578-48FB-854F-DDE604524DFF}"/>
              </a:ext>
            </a:extLst>
          </p:cNvPr>
          <p:cNvGrpSpPr/>
          <p:nvPr/>
        </p:nvGrpSpPr>
        <p:grpSpPr>
          <a:xfrm>
            <a:off x="763930" y="4120585"/>
            <a:ext cx="10639483" cy="369332"/>
            <a:chOff x="763930" y="4120585"/>
            <a:chExt cx="1063948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2436C5-4B32-4C7F-8CD9-8567CD0E596E}"/>
                </a:ext>
              </a:extLst>
            </p:cNvPr>
            <p:cNvSpPr txBox="1"/>
            <p:nvPr/>
          </p:nvSpPr>
          <p:spPr>
            <a:xfrm>
              <a:off x="763930" y="4120585"/>
              <a:ext cx="1263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0hr ~ 6hr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6BA324-40E7-4EC6-95A0-E9F55E5F5512}"/>
                </a:ext>
              </a:extLst>
            </p:cNvPr>
            <p:cNvSpPr txBox="1"/>
            <p:nvPr/>
          </p:nvSpPr>
          <p:spPr>
            <a:xfrm>
              <a:off x="3704869" y="4120585"/>
              <a:ext cx="1375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6hr ~ 12hr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3E0D7C-13FD-4673-AF86-1A008C4468E4}"/>
                </a:ext>
              </a:extLst>
            </p:cNvPr>
            <p:cNvSpPr txBox="1"/>
            <p:nvPr/>
          </p:nvSpPr>
          <p:spPr>
            <a:xfrm>
              <a:off x="6807660" y="4120585"/>
              <a:ext cx="1508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12hr ~ 18hr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06210C-BA6F-40A6-93E2-4568775EE1AD}"/>
                </a:ext>
              </a:extLst>
            </p:cNvPr>
            <p:cNvSpPr txBox="1"/>
            <p:nvPr/>
          </p:nvSpPr>
          <p:spPr>
            <a:xfrm>
              <a:off x="9894666" y="4120585"/>
              <a:ext cx="1508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18hr ~ 24hr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080BEF2-8207-4580-8ABA-015BB8A73465}"/>
              </a:ext>
            </a:extLst>
          </p:cNvPr>
          <p:cNvSpPr txBox="1"/>
          <p:nvPr/>
        </p:nvSpPr>
        <p:spPr>
          <a:xfrm>
            <a:off x="-2882" y="648853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dirty="0"/>
              <a:t>월 주말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5D5D1E-4B7E-4EEA-9F81-94FC8F08345D}"/>
              </a:ext>
            </a:extLst>
          </p:cNvPr>
          <p:cNvGrpSpPr/>
          <p:nvPr/>
        </p:nvGrpSpPr>
        <p:grpSpPr>
          <a:xfrm>
            <a:off x="0" y="4474045"/>
            <a:ext cx="12176881" cy="2395529"/>
            <a:chOff x="6950" y="4529099"/>
            <a:chExt cx="12176881" cy="239552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94D3D15-7336-4CC5-AD32-B4DFBDA7F928}"/>
                </a:ext>
              </a:extLst>
            </p:cNvPr>
            <p:cNvGrpSpPr/>
            <p:nvPr/>
          </p:nvGrpSpPr>
          <p:grpSpPr>
            <a:xfrm>
              <a:off x="6950" y="4529099"/>
              <a:ext cx="12176881" cy="2395529"/>
              <a:chOff x="13900" y="4564150"/>
              <a:chExt cx="12176881" cy="2325077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4EF2EAE8-D422-4201-B819-49EB2BD79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0" y="4564150"/>
                <a:ext cx="3060000" cy="2325077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0482120-3A7E-4950-A035-7FB879240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8750" y="4564150"/>
                <a:ext cx="3060000" cy="2325077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A1979BC7-DAA0-4EDC-820F-9A85965FE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850" y="4564150"/>
                <a:ext cx="3060000" cy="2325077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F13932D-369B-4B34-AD26-D0A7B4AF0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0781" y="4564150"/>
                <a:ext cx="3060000" cy="2325077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F8C898-0C89-4C91-AEF6-880A346E8D31}"/>
                </a:ext>
              </a:extLst>
            </p:cNvPr>
            <p:cNvSpPr txBox="1"/>
            <p:nvPr/>
          </p:nvSpPr>
          <p:spPr>
            <a:xfrm>
              <a:off x="6950" y="6508984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8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월 평일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23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5324E4-D245-4CF8-B675-1F8399EAE37C}"/>
              </a:ext>
            </a:extLst>
          </p:cNvPr>
          <p:cNvSpPr txBox="1"/>
          <p:nvPr/>
        </p:nvSpPr>
        <p:spPr>
          <a:xfrm flipH="1">
            <a:off x="4201031" y="1111170"/>
            <a:ext cx="196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Days &amp; Hours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7BB759-35CF-4231-9156-9CB04D75CCAF}"/>
              </a:ext>
            </a:extLst>
          </p:cNvPr>
          <p:cNvGrpSpPr/>
          <p:nvPr/>
        </p:nvGrpSpPr>
        <p:grpSpPr>
          <a:xfrm>
            <a:off x="-2196" y="4456349"/>
            <a:ext cx="12200074" cy="2408400"/>
            <a:chOff x="-31224" y="4687849"/>
            <a:chExt cx="12200074" cy="23250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35C637-469E-478D-BB42-3D79E8D9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224" y="4687849"/>
              <a:ext cx="3060000" cy="232507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1007562-FA32-4A06-A79A-0A796BEE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304" y="4687849"/>
              <a:ext cx="3060000" cy="232507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14DBE6A-B90A-45E4-B26C-FF8B963DC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971" y="4687849"/>
              <a:ext cx="3060000" cy="232507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9D11BED-A830-4BF1-BDAB-61B661F36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850" y="4687849"/>
              <a:ext cx="3060000" cy="232507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B05874-C4C0-4870-8926-A3AB863BAC15}"/>
              </a:ext>
            </a:extLst>
          </p:cNvPr>
          <p:cNvSpPr txBox="1"/>
          <p:nvPr/>
        </p:nvSpPr>
        <p:spPr>
          <a:xfrm>
            <a:off x="-31224" y="646538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주말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A1D351-3879-4C06-931B-9A91E5A56B21}"/>
              </a:ext>
            </a:extLst>
          </p:cNvPr>
          <p:cNvGrpSpPr/>
          <p:nvPr/>
        </p:nvGrpSpPr>
        <p:grpSpPr>
          <a:xfrm>
            <a:off x="682910" y="4097012"/>
            <a:ext cx="10743653" cy="369332"/>
            <a:chOff x="682910" y="4097012"/>
            <a:chExt cx="1074365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AEE1E9-2FEA-464C-948E-C82869357FBA}"/>
                </a:ext>
              </a:extLst>
            </p:cNvPr>
            <p:cNvSpPr txBox="1"/>
            <p:nvPr/>
          </p:nvSpPr>
          <p:spPr>
            <a:xfrm>
              <a:off x="682910" y="4097012"/>
              <a:ext cx="1263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0hr ~ 6hr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CE07BD-0F9A-48AC-BA2F-5B499783A9C0}"/>
                </a:ext>
              </a:extLst>
            </p:cNvPr>
            <p:cNvSpPr txBox="1"/>
            <p:nvPr/>
          </p:nvSpPr>
          <p:spPr>
            <a:xfrm>
              <a:off x="3774319" y="4097012"/>
              <a:ext cx="1375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6hr ~ 12hr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0B7DFE-6AF5-4CBB-8052-ABD5F51E9A8C}"/>
                </a:ext>
              </a:extLst>
            </p:cNvPr>
            <p:cNvSpPr txBox="1"/>
            <p:nvPr/>
          </p:nvSpPr>
          <p:spPr>
            <a:xfrm>
              <a:off x="6830810" y="4097012"/>
              <a:ext cx="1508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12hr ~ 18hr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4D7EC5-3D4F-4042-BFC0-A0B2AE8469B8}"/>
                </a:ext>
              </a:extLst>
            </p:cNvPr>
            <p:cNvSpPr txBox="1"/>
            <p:nvPr/>
          </p:nvSpPr>
          <p:spPr>
            <a:xfrm>
              <a:off x="9917816" y="4097012"/>
              <a:ext cx="1508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18hr ~ 24hr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6CAFED7-3C21-4AFD-9F5B-4B305E33871F}"/>
              </a:ext>
            </a:extLst>
          </p:cNvPr>
          <p:cNvGrpSpPr/>
          <p:nvPr/>
        </p:nvGrpSpPr>
        <p:grpSpPr>
          <a:xfrm>
            <a:off x="-5389" y="1670496"/>
            <a:ext cx="12184451" cy="2329200"/>
            <a:chOff x="0" y="4524050"/>
            <a:chExt cx="12184451" cy="193480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66F1218-7A12-4AFE-86EE-FC72CDAF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24050"/>
              <a:ext cx="3060000" cy="193480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71FA116-F6F0-4B61-95BE-A85AC5137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588" y="4524050"/>
              <a:ext cx="3060000" cy="193480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778C7E1-A24B-4B45-8377-1C4301366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144" y="4524050"/>
              <a:ext cx="3060000" cy="193480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C25B575-2867-461B-AD47-917ECD841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451" y="4524050"/>
              <a:ext cx="3060000" cy="1934808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F3EA0FA-B295-469B-998C-8D66B3218B4D}"/>
              </a:ext>
            </a:extLst>
          </p:cNvPr>
          <p:cNvSpPr txBox="1"/>
          <p:nvPr/>
        </p:nvSpPr>
        <p:spPr>
          <a:xfrm>
            <a:off x="-31224" y="1670496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월 주말</a:t>
            </a:r>
          </a:p>
        </p:txBody>
      </p:sp>
    </p:spTree>
    <p:extLst>
      <p:ext uri="{BB962C8B-B14F-4D97-AF65-F5344CB8AC3E}">
        <p14:creationId xmlns:p14="http://schemas.microsoft.com/office/powerpoint/2010/main" val="865165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3" name="그림 2" descr="지도, 물, 공기, 대형이(가) 표시된 사진&#10;&#10;자동 생성된 설명">
            <a:extLst>
              <a:ext uri="{FF2B5EF4-FFF2-40B4-BE49-F238E27FC236}">
                <a16:creationId xmlns:a16="http://schemas.microsoft.com/office/drawing/2014/main" id="{21EB2727-EC50-4135-B721-EAE0B40B3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1" y="1579583"/>
            <a:ext cx="8065272" cy="5099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2205BB-B31B-44A9-AA86-B130E470B1C1}"/>
              </a:ext>
            </a:extLst>
          </p:cNvPr>
          <p:cNvSpPr/>
          <p:nvPr/>
        </p:nvSpPr>
        <p:spPr>
          <a:xfrm>
            <a:off x="8415951" y="1521324"/>
            <a:ext cx="3516231" cy="515785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2E0F9-9DA9-41B4-AAFC-25EA53E84A0D}"/>
              </a:ext>
            </a:extLst>
          </p:cNvPr>
          <p:cNvSpPr txBox="1"/>
          <p:nvPr/>
        </p:nvSpPr>
        <p:spPr>
          <a:xfrm>
            <a:off x="8449061" y="3006762"/>
            <a:ext cx="349967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평일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체류기간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0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~4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박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이동거리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: 1~100km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이동시간대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</a:rPr>
              <a:t>:12~18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5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25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852E1-0F60-4A82-933C-BE467E33ECBB}"/>
              </a:ext>
            </a:extLst>
          </p:cNvPr>
          <p:cNvSpPr txBox="1"/>
          <p:nvPr/>
        </p:nvSpPr>
        <p:spPr>
          <a:xfrm>
            <a:off x="8621487" y="2150236"/>
            <a:ext cx="1757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2">
                    <a:lumMod val="50000"/>
                  </a:schemeClr>
                </a:solidFill>
              </a:rPr>
              <a:t>7</a:t>
            </a:r>
            <a:r>
              <a:rPr lang="ko-KR" altLang="en-US" sz="3000" b="1" dirty="0">
                <a:solidFill>
                  <a:schemeClr val="bg2">
                    <a:lumMod val="50000"/>
                  </a:schemeClr>
                </a:solidFill>
              </a:rPr>
              <a:t>월 </a:t>
            </a:r>
            <a:r>
              <a:rPr lang="en-US" altLang="ko-KR" sz="3000" b="1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sz="3000" b="1" dirty="0">
                <a:solidFill>
                  <a:schemeClr val="bg2">
                    <a:lumMod val="50000"/>
                  </a:schemeClr>
                </a:solidFill>
              </a:rPr>
              <a:t>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968E8C-11F1-4B24-8C67-059B6C0DCF02}"/>
              </a:ext>
            </a:extLst>
          </p:cNvPr>
          <p:cNvSpPr txBox="1"/>
          <p:nvPr/>
        </p:nvSpPr>
        <p:spPr>
          <a:xfrm>
            <a:off x="4180917" y="1117600"/>
            <a:ext cx="272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July &amp; Teen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0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246765" cy="1200328"/>
            <a:chOff x="706906" y="242646"/>
            <a:chExt cx="3236317" cy="132855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717106" y="686326"/>
              <a:ext cx="2226117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및 결과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2205BB-B31B-44A9-AA86-B130E470B1C1}"/>
              </a:ext>
            </a:extLst>
          </p:cNvPr>
          <p:cNvSpPr/>
          <p:nvPr/>
        </p:nvSpPr>
        <p:spPr>
          <a:xfrm>
            <a:off x="8415951" y="1521324"/>
            <a:ext cx="3516231" cy="5157853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2E0F9-9DA9-41B4-AAFC-25EA53E84A0D}"/>
              </a:ext>
            </a:extLst>
          </p:cNvPr>
          <p:cNvSpPr txBox="1"/>
          <p:nvPr/>
        </p:nvSpPr>
        <p:spPr>
          <a:xfrm>
            <a:off x="8449061" y="3006762"/>
            <a:ext cx="349967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평일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체류기간 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~4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박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이동거리 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1~100km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이동시간대</a:t>
            </a:r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:12~18</a:t>
            </a: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</a:t>
            </a:r>
            <a:endParaRPr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2500" dirty="0"/>
              <a:t> </a:t>
            </a:r>
            <a:endParaRPr lang="en-US" altLang="ko-KR" sz="2500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852E1-0F60-4A82-933C-BE467E33ECBB}"/>
              </a:ext>
            </a:extLst>
          </p:cNvPr>
          <p:cNvSpPr txBox="1"/>
          <p:nvPr/>
        </p:nvSpPr>
        <p:spPr>
          <a:xfrm>
            <a:off x="8555232" y="2150236"/>
            <a:ext cx="1757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</a:rPr>
              <a:t>월 </a:t>
            </a:r>
            <a:r>
              <a:rPr lang="en-US" altLang="ko-KR" sz="3000" b="1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ko-KR" altLang="en-US" sz="3000" b="1" dirty="0">
                <a:solidFill>
                  <a:schemeClr val="bg1">
                    <a:lumMod val="50000"/>
                  </a:schemeClr>
                </a:solidFill>
              </a:rPr>
              <a:t>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968E8C-11F1-4B24-8C67-059B6C0DCF02}"/>
              </a:ext>
            </a:extLst>
          </p:cNvPr>
          <p:cNvSpPr txBox="1"/>
          <p:nvPr/>
        </p:nvSpPr>
        <p:spPr>
          <a:xfrm>
            <a:off x="4180917" y="1117600"/>
            <a:ext cx="272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August &amp; Teen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C81C8BCD-C5D8-492A-B433-CC1459930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7" y="1580389"/>
            <a:ext cx="8064000" cy="5098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607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EC23A1CB-3DA9-459C-AF3F-3790CA378B43}"/>
              </a:ext>
            </a:extLst>
          </p:cNvPr>
          <p:cNvGrpSpPr/>
          <p:nvPr/>
        </p:nvGrpSpPr>
        <p:grpSpPr>
          <a:xfrm>
            <a:off x="821669" y="121987"/>
            <a:ext cx="10276715" cy="6538309"/>
            <a:chOff x="821669" y="121987"/>
            <a:chExt cx="10276715" cy="6538309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E5752D7-686C-4B04-B1F6-26B5ED423EF5}"/>
                </a:ext>
              </a:extLst>
            </p:cNvPr>
            <p:cNvGrpSpPr/>
            <p:nvPr/>
          </p:nvGrpSpPr>
          <p:grpSpPr>
            <a:xfrm>
              <a:off x="821669" y="121987"/>
              <a:ext cx="10276715" cy="6538309"/>
              <a:chOff x="766549" y="431867"/>
              <a:chExt cx="10276715" cy="6538309"/>
            </a:xfrm>
          </p:grpSpPr>
          <p:sp>
            <p:nvSpPr>
              <p:cNvPr id="10" name="오른쪽 대괄호 9">
                <a:extLst>
                  <a:ext uri="{FF2B5EF4-FFF2-40B4-BE49-F238E27FC236}">
                    <a16:creationId xmlns:a16="http://schemas.microsoft.com/office/drawing/2014/main" id="{BD615585-4CAE-4AF4-94BB-023CC89A57A8}"/>
                  </a:ext>
                </a:extLst>
              </p:cNvPr>
              <p:cNvSpPr/>
              <p:nvPr/>
            </p:nvSpPr>
            <p:spPr>
              <a:xfrm rot="16200000">
                <a:off x="1979195" y="-540404"/>
                <a:ext cx="911461" cy="3336751"/>
              </a:xfrm>
              <a:prstGeom prst="rightBracket">
                <a:avLst>
                  <a:gd name="adj" fmla="val 0"/>
                </a:avLst>
              </a:prstGeom>
              <a:ln>
                <a:solidFill>
                  <a:srgbClr val="70A9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785BE46-1C7D-4711-8316-4D3AB38FA3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3301" y="1583707"/>
                <a:ext cx="69399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1A23D69-8A58-46CB-B28B-F805DE1E6B0B}"/>
                  </a:ext>
                </a:extLst>
              </p:cNvPr>
              <p:cNvGrpSpPr/>
              <p:nvPr/>
            </p:nvGrpSpPr>
            <p:grpSpPr>
              <a:xfrm>
                <a:off x="766549" y="431867"/>
                <a:ext cx="1996986" cy="1200328"/>
                <a:chOff x="706905" y="490483"/>
                <a:chExt cx="1990561" cy="1328558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EA2D7636-F9CE-4BEC-A0FA-0D13411A1A4E}"/>
                    </a:ext>
                  </a:extLst>
                </p:cNvPr>
                <p:cNvSpPr/>
                <p:nvPr/>
              </p:nvSpPr>
              <p:spPr>
                <a:xfrm>
                  <a:off x="1874256" y="934162"/>
                  <a:ext cx="823210" cy="5280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2500" b="1" dirty="0">
                      <a:solidFill>
                        <a:srgbClr val="70A9F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결과</a:t>
                  </a: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F2646F9A-694C-40B4-8F23-3CF4A3D82A1E}"/>
                    </a:ext>
                  </a:extLst>
                </p:cNvPr>
                <p:cNvSpPr/>
                <p:nvPr/>
              </p:nvSpPr>
              <p:spPr>
                <a:xfrm>
                  <a:off x="706905" y="490483"/>
                  <a:ext cx="1823791" cy="13285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6000" b="1" dirty="0">
                      <a:solidFill>
                        <a:srgbClr val="70A9F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04</a:t>
                  </a:r>
                  <a:r>
                    <a:rPr lang="en-US" altLang="ko-KR" sz="7200" dirty="0">
                      <a:solidFill>
                        <a:srgbClr val="70A9F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 </a:t>
                  </a:r>
                  <a:endParaRPr lang="ko-KR" altLang="en-US" sz="7200" dirty="0"/>
                </a:p>
              </p:txBody>
            </p:sp>
          </p:grpSp>
          <p:pic>
            <p:nvPicPr>
              <p:cNvPr id="7" name="그림 6" descr="지도, 텍스트, 물, 작은이(가) 표시된 사진&#10;&#10;자동 생성된 설명">
                <a:extLst>
                  <a:ext uri="{FF2B5EF4-FFF2-40B4-BE49-F238E27FC236}">
                    <a16:creationId xmlns:a16="http://schemas.microsoft.com/office/drawing/2014/main" id="{2BAFA9BD-4F53-4309-A98E-F7ADE824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6329" y="1759125"/>
                <a:ext cx="9994198" cy="5211051"/>
              </a:xfrm>
              <a:prstGeom prst="rect">
                <a:avLst/>
              </a:prstGeom>
            </p:spPr>
          </p:pic>
          <p:pic>
            <p:nvPicPr>
              <p:cNvPr id="26" name="그래픽 25" descr="비행기">
                <a:extLst>
                  <a:ext uri="{FF2B5EF4-FFF2-40B4-BE49-F238E27FC236}">
                    <a16:creationId xmlns:a16="http://schemas.microsoft.com/office/drawing/2014/main" id="{4D463EBB-B454-4825-B14C-96E691DF8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400000">
                <a:off x="4964430" y="2273154"/>
                <a:ext cx="426185" cy="426185"/>
              </a:xfrm>
              <a:prstGeom prst="rect">
                <a:avLst/>
              </a:prstGeom>
            </p:spPr>
          </p:pic>
          <p:pic>
            <p:nvPicPr>
              <p:cNvPr id="27" name="그래픽 26" descr="절전">
                <a:extLst>
                  <a:ext uri="{FF2B5EF4-FFF2-40B4-BE49-F238E27FC236}">
                    <a16:creationId xmlns:a16="http://schemas.microsoft.com/office/drawing/2014/main" id="{45756071-3058-4264-8B49-48E3F58B8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39090" y="6207450"/>
                <a:ext cx="352058" cy="352058"/>
              </a:xfrm>
              <a:prstGeom prst="rect">
                <a:avLst/>
              </a:prstGeom>
            </p:spPr>
          </p:pic>
          <p:pic>
            <p:nvPicPr>
              <p:cNvPr id="29" name="그래픽 28" descr="절전">
                <a:extLst>
                  <a:ext uri="{FF2B5EF4-FFF2-40B4-BE49-F238E27FC236}">
                    <a16:creationId xmlns:a16="http://schemas.microsoft.com/office/drawing/2014/main" id="{D6E1C40E-20DF-4083-9583-02A3C03A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43942" y="6229855"/>
                <a:ext cx="352058" cy="352058"/>
              </a:xfrm>
              <a:prstGeom prst="rect">
                <a:avLst/>
              </a:prstGeom>
            </p:spPr>
          </p:pic>
          <p:pic>
            <p:nvPicPr>
              <p:cNvPr id="32" name="그래픽 31" descr="골프">
                <a:extLst>
                  <a:ext uri="{FF2B5EF4-FFF2-40B4-BE49-F238E27FC236}">
                    <a16:creationId xmlns:a16="http://schemas.microsoft.com/office/drawing/2014/main" id="{8E5D7FBA-64B4-4BDF-9124-1B04C31B1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07743" y="4050794"/>
                <a:ext cx="383457" cy="383457"/>
              </a:xfrm>
              <a:prstGeom prst="rect">
                <a:avLst/>
              </a:prstGeom>
            </p:spPr>
          </p:pic>
          <p:pic>
            <p:nvPicPr>
              <p:cNvPr id="34" name="그래픽 33" descr="쇼핑백">
                <a:extLst>
                  <a:ext uri="{FF2B5EF4-FFF2-40B4-BE49-F238E27FC236}">
                    <a16:creationId xmlns:a16="http://schemas.microsoft.com/office/drawing/2014/main" id="{8BC96785-238E-48D2-9C93-8550C3598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69841" y="2624588"/>
                <a:ext cx="352468" cy="352468"/>
              </a:xfrm>
              <a:prstGeom prst="rect">
                <a:avLst/>
              </a:prstGeom>
            </p:spPr>
          </p:pic>
          <p:pic>
            <p:nvPicPr>
              <p:cNvPr id="38" name="그래픽 37" descr="Wave">
                <a:extLst>
                  <a:ext uri="{FF2B5EF4-FFF2-40B4-BE49-F238E27FC236}">
                    <a16:creationId xmlns:a16="http://schemas.microsoft.com/office/drawing/2014/main" id="{D76AD0E8-B86B-4703-B3C9-15757F125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165226" y="2234479"/>
                <a:ext cx="285377" cy="285377"/>
              </a:xfrm>
              <a:prstGeom prst="rect">
                <a:avLst/>
              </a:prstGeom>
            </p:spPr>
          </p:pic>
          <p:pic>
            <p:nvPicPr>
              <p:cNvPr id="40" name="그래픽 39" descr="야자나무">
                <a:extLst>
                  <a:ext uri="{FF2B5EF4-FFF2-40B4-BE49-F238E27FC236}">
                    <a16:creationId xmlns:a16="http://schemas.microsoft.com/office/drawing/2014/main" id="{06C21DBA-82FB-4E9F-BC38-CB7D9E1A1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542242" y="3429000"/>
                <a:ext cx="352058" cy="352058"/>
              </a:xfrm>
              <a:prstGeom prst="rect">
                <a:avLst/>
              </a:prstGeom>
            </p:spPr>
          </p:pic>
          <p:pic>
            <p:nvPicPr>
              <p:cNvPr id="44" name="그래픽 43" descr="브론토사우루스">
                <a:extLst>
                  <a:ext uri="{FF2B5EF4-FFF2-40B4-BE49-F238E27FC236}">
                    <a16:creationId xmlns:a16="http://schemas.microsoft.com/office/drawing/2014/main" id="{23825B13-144D-426F-8730-C800D4DD3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4021387" y="3475110"/>
                <a:ext cx="352058" cy="352058"/>
              </a:xfrm>
              <a:prstGeom prst="rect">
                <a:avLst/>
              </a:prstGeom>
            </p:spPr>
          </p:pic>
          <p:pic>
            <p:nvPicPr>
              <p:cNvPr id="46" name="그래픽 45" descr="스템가 없는 꽃">
                <a:extLst>
                  <a:ext uri="{FF2B5EF4-FFF2-40B4-BE49-F238E27FC236}">
                    <a16:creationId xmlns:a16="http://schemas.microsoft.com/office/drawing/2014/main" id="{453B4C2D-274B-403D-A5F3-6C7375C00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318871" y="5091693"/>
                <a:ext cx="352059" cy="352059"/>
              </a:xfrm>
              <a:prstGeom prst="rect">
                <a:avLst/>
              </a:prstGeom>
            </p:spPr>
          </p:pic>
          <p:pic>
            <p:nvPicPr>
              <p:cNvPr id="47" name="그래픽 46" descr="Wave">
                <a:extLst>
                  <a:ext uri="{FF2B5EF4-FFF2-40B4-BE49-F238E27FC236}">
                    <a16:creationId xmlns:a16="http://schemas.microsoft.com/office/drawing/2014/main" id="{3374D581-6DFE-4ADF-98A3-F1EA2C29D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484691" y="6240790"/>
                <a:ext cx="285377" cy="285377"/>
              </a:xfrm>
              <a:prstGeom prst="rect">
                <a:avLst/>
              </a:prstGeom>
            </p:spPr>
          </p:pic>
          <p:pic>
            <p:nvPicPr>
              <p:cNvPr id="49" name="그래픽 48" descr="절전">
                <a:extLst>
                  <a:ext uri="{FF2B5EF4-FFF2-40B4-BE49-F238E27FC236}">
                    <a16:creationId xmlns:a16="http://schemas.microsoft.com/office/drawing/2014/main" id="{B09C06BF-AECD-4CB3-8242-43DEB9483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13742" y="2247721"/>
                <a:ext cx="352058" cy="352058"/>
              </a:xfrm>
              <a:prstGeom prst="rect">
                <a:avLst/>
              </a:prstGeom>
            </p:spPr>
          </p:pic>
          <p:pic>
            <p:nvPicPr>
              <p:cNvPr id="50" name="그래픽 49" descr="절전">
                <a:extLst>
                  <a:ext uri="{FF2B5EF4-FFF2-40B4-BE49-F238E27FC236}">
                    <a16:creationId xmlns:a16="http://schemas.microsoft.com/office/drawing/2014/main" id="{7B9CA80E-16A1-4FDE-827A-26109565C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56675" y="2518089"/>
                <a:ext cx="352058" cy="352058"/>
              </a:xfrm>
              <a:prstGeom prst="rect">
                <a:avLst/>
              </a:prstGeom>
            </p:spPr>
          </p:pic>
          <p:pic>
            <p:nvPicPr>
              <p:cNvPr id="51" name="그래픽 50" descr="절전">
                <a:extLst>
                  <a:ext uri="{FF2B5EF4-FFF2-40B4-BE49-F238E27FC236}">
                    <a16:creationId xmlns:a16="http://schemas.microsoft.com/office/drawing/2014/main" id="{022FB37D-FA1E-46BA-8118-20C3A6281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32962" y="5211707"/>
                <a:ext cx="352058" cy="352058"/>
              </a:xfrm>
              <a:prstGeom prst="rect">
                <a:avLst/>
              </a:prstGeom>
            </p:spPr>
          </p:pic>
          <p:pic>
            <p:nvPicPr>
              <p:cNvPr id="52" name="그래픽 51" descr="Wave">
                <a:extLst>
                  <a:ext uri="{FF2B5EF4-FFF2-40B4-BE49-F238E27FC236}">
                    <a16:creationId xmlns:a16="http://schemas.microsoft.com/office/drawing/2014/main" id="{232B09BD-3D3D-435F-BA18-85DCDC986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974868" y="3937242"/>
                <a:ext cx="285377" cy="285377"/>
              </a:xfrm>
              <a:prstGeom prst="rect">
                <a:avLst/>
              </a:prstGeom>
            </p:spPr>
          </p:pic>
          <p:pic>
            <p:nvPicPr>
              <p:cNvPr id="53" name="그래픽 52" descr="Wave">
                <a:extLst>
                  <a:ext uri="{FF2B5EF4-FFF2-40B4-BE49-F238E27FC236}">
                    <a16:creationId xmlns:a16="http://schemas.microsoft.com/office/drawing/2014/main" id="{286E2FBB-55E6-4253-AF6B-DB4B756027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097633" y="2138373"/>
                <a:ext cx="285377" cy="285377"/>
              </a:xfrm>
              <a:prstGeom prst="rect">
                <a:avLst/>
              </a:prstGeom>
            </p:spPr>
          </p:pic>
          <p:pic>
            <p:nvPicPr>
              <p:cNvPr id="55" name="그래픽 54" descr="커피">
                <a:extLst>
                  <a:ext uri="{FF2B5EF4-FFF2-40B4-BE49-F238E27FC236}">
                    <a16:creationId xmlns:a16="http://schemas.microsoft.com/office/drawing/2014/main" id="{828A7B02-0BA6-4DC2-94E0-5614315CA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902883">
                <a:off x="8650097" y="1967867"/>
                <a:ext cx="409720" cy="409720"/>
              </a:xfrm>
              <a:prstGeom prst="rect">
                <a:avLst/>
              </a:prstGeom>
            </p:spPr>
          </p:pic>
          <p:pic>
            <p:nvPicPr>
              <p:cNvPr id="56" name="그래픽 55" descr="Wave">
                <a:extLst>
                  <a:ext uri="{FF2B5EF4-FFF2-40B4-BE49-F238E27FC236}">
                    <a16:creationId xmlns:a16="http://schemas.microsoft.com/office/drawing/2014/main" id="{82117B0A-0DF5-4AAA-AC89-E2BAA840E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939920" y="2115001"/>
                <a:ext cx="332120" cy="332120"/>
              </a:xfrm>
              <a:prstGeom prst="rect">
                <a:avLst/>
              </a:prstGeom>
            </p:spPr>
          </p:pic>
          <p:pic>
            <p:nvPicPr>
              <p:cNvPr id="57" name="그래픽 56" descr="야자나무">
                <a:extLst>
                  <a:ext uri="{FF2B5EF4-FFF2-40B4-BE49-F238E27FC236}">
                    <a16:creationId xmlns:a16="http://schemas.microsoft.com/office/drawing/2014/main" id="{288E4C0F-BFCB-4FE3-B36B-6EFC551D8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742691" y="4102131"/>
                <a:ext cx="332120" cy="332120"/>
              </a:xfrm>
              <a:prstGeom prst="rect">
                <a:avLst/>
              </a:prstGeom>
            </p:spPr>
          </p:pic>
        </p:grpSp>
        <p:pic>
          <p:nvPicPr>
            <p:cNvPr id="59" name="그래픽 58" descr="절전">
              <a:extLst>
                <a:ext uri="{FF2B5EF4-FFF2-40B4-BE49-F238E27FC236}">
                  <a16:creationId xmlns:a16="http://schemas.microsoft.com/office/drawing/2014/main" id="{8ECD854D-5E50-42EE-9992-8B29DF200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93762" y="3958311"/>
              <a:ext cx="352058" cy="352058"/>
            </a:xfrm>
            <a:prstGeom prst="rect">
              <a:avLst/>
            </a:prstGeom>
          </p:spPr>
        </p:pic>
        <p:pic>
          <p:nvPicPr>
            <p:cNvPr id="60" name="그래픽 59" descr="커피">
              <a:extLst>
                <a:ext uri="{FF2B5EF4-FFF2-40B4-BE49-F238E27FC236}">
                  <a16:creationId xmlns:a16="http://schemas.microsoft.com/office/drawing/2014/main" id="{2ED2BD87-FE21-4F3D-9F3A-B8CD22ED9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672580" y="2816542"/>
              <a:ext cx="383456" cy="383456"/>
            </a:xfrm>
            <a:prstGeom prst="rect">
              <a:avLst/>
            </a:prstGeom>
          </p:spPr>
        </p:pic>
        <p:pic>
          <p:nvPicPr>
            <p:cNvPr id="61" name="그래픽 60" descr="Wave">
              <a:extLst>
                <a:ext uri="{FF2B5EF4-FFF2-40B4-BE49-F238E27FC236}">
                  <a16:creationId xmlns:a16="http://schemas.microsoft.com/office/drawing/2014/main" id="{EC2B7C0C-4AD1-496E-99B0-FE8895EFA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56036" y="2914621"/>
              <a:ext cx="285377" cy="285377"/>
            </a:xfrm>
            <a:prstGeom prst="rect">
              <a:avLst/>
            </a:prstGeom>
          </p:spPr>
        </p:pic>
        <p:pic>
          <p:nvPicPr>
            <p:cNvPr id="62" name="그래픽 61" descr="Wave">
              <a:extLst>
                <a:ext uri="{FF2B5EF4-FFF2-40B4-BE49-F238E27FC236}">
                  <a16:creationId xmlns:a16="http://schemas.microsoft.com/office/drawing/2014/main" id="{1D8C4AB0-E164-4A55-9E7D-A601C4F1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51923" y="2274890"/>
              <a:ext cx="285377" cy="285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81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414367" cy="1265917"/>
            <a:chOff x="706906" y="242646"/>
            <a:chExt cx="3403379" cy="14011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931648-D54D-4C49-A4C7-5EE217E3F399}"/>
                </a:ext>
              </a:extLst>
            </p:cNvPr>
            <p:cNvSpPr txBox="1"/>
            <p:nvPr/>
          </p:nvSpPr>
          <p:spPr>
            <a:xfrm>
              <a:off x="1772026" y="1235013"/>
              <a:ext cx="2338259" cy="40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주제 </a:t>
              </a:r>
              <a:r>
                <a:rPr lang="en-US" altLang="ko-KR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dirty="0">
                  <a:solidFill>
                    <a:srgbClr val="4D4D4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목적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59174" y="686326"/>
              <a:ext cx="1741970" cy="5791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분석 주제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r>
                <a:rPr lang="en-US" altLang="ko-KR" sz="7200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ADDA9C5-8338-48BB-BE36-2E65462E5F7D}"/>
              </a:ext>
            </a:extLst>
          </p:cNvPr>
          <p:cNvGrpSpPr/>
          <p:nvPr/>
        </p:nvGrpSpPr>
        <p:grpSpPr>
          <a:xfrm>
            <a:off x="402209" y="1627757"/>
            <a:ext cx="11667106" cy="4838066"/>
            <a:chOff x="524894" y="1712702"/>
            <a:chExt cx="11667106" cy="48380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8502724-658E-4946-9B76-A3DD96749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894" y="1921777"/>
              <a:ext cx="6087325" cy="3429479"/>
            </a:xfrm>
            <a:prstGeom prst="rect">
              <a:avLst/>
            </a:prstGeom>
          </p:spPr>
        </p:pic>
        <p:pic>
          <p:nvPicPr>
            <p:cNvPr id="7" name="그림 6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3B164397-2C96-4B4F-8082-084893286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" t="15119" r="-1868" b="-15119"/>
            <a:stretch/>
          </p:blipFill>
          <p:spPr>
            <a:xfrm>
              <a:off x="6093532" y="1712702"/>
              <a:ext cx="6098468" cy="4838066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B29038B-304E-4F78-BA1B-C7EA814BFDCE}"/>
              </a:ext>
            </a:extLst>
          </p:cNvPr>
          <p:cNvGrpSpPr/>
          <p:nvPr/>
        </p:nvGrpSpPr>
        <p:grpSpPr>
          <a:xfrm>
            <a:off x="1988256" y="5433425"/>
            <a:ext cx="8215487" cy="1460950"/>
            <a:chOff x="1475206" y="5351965"/>
            <a:chExt cx="8215487" cy="14609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13A518-31EE-4D81-877B-17528254D364}"/>
                </a:ext>
              </a:extLst>
            </p:cNvPr>
            <p:cNvSpPr txBox="1"/>
            <p:nvPr/>
          </p:nvSpPr>
          <p:spPr>
            <a:xfrm>
              <a:off x="1475206" y="5920921"/>
              <a:ext cx="238238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bg2">
                      <a:lumMod val="50000"/>
                    </a:schemeClr>
                  </a:solidFill>
                </a:rPr>
                <a:t>WIFI </a:t>
              </a:r>
              <a:r>
                <a:rPr lang="ko-KR" altLang="en-US" sz="2500" b="1" dirty="0">
                  <a:solidFill>
                    <a:schemeClr val="bg2">
                      <a:lumMod val="50000"/>
                    </a:schemeClr>
                  </a:solidFill>
                </a:rPr>
                <a:t>접속 이력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D5F059-0C2E-4669-ABE8-88C6966D414A}"/>
                </a:ext>
              </a:extLst>
            </p:cNvPr>
            <p:cNvSpPr txBox="1"/>
            <p:nvPr/>
          </p:nvSpPr>
          <p:spPr>
            <a:xfrm>
              <a:off x="8223625" y="5951141"/>
              <a:ext cx="14670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2">
                      <a:lumMod val="50000"/>
                    </a:schemeClr>
                  </a:solidFill>
                </a:rPr>
                <a:t>이동패턴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50502E-179D-4405-AA28-762CD8F15E6F}"/>
                </a:ext>
              </a:extLst>
            </p:cNvPr>
            <p:cNvSpPr txBox="1"/>
            <p:nvPr/>
          </p:nvSpPr>
          <p:spPr>
            <a:xfrm>
              <a:off x="4648153" y="5951141"/>
              <a:ext cx="300274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 err="1">
                  <a:solidFill>
                    <a:schemeClr val="bg2">
                      <a:lumMod val="50000"/>
                    </a:schemeClr>
                  </a:solidFill>
                </a:rPr>
                <a:t>의미있는</a:t>
              </a:r>
              <a:r>
                <a:rPr lang="ko-KR" altLang="en-US" sz="2500" b="1" dirty="0">
                  <a:solidFill>
                    <a:schemeClr val="bg2">
                      <a:lumMod val="50000"/>
                    </a:schemeClr>
                  </a:solidFill>
                </a:rPr>
                <a:t> 구간</a:t>
              </a:r>
              <a:r>
                <a:rPr lang="en-US" altLang="ko-KR" sz="2500" b="1" dirty="0">
                  <a:solidFill>
                    <a:schemeClr val="bg2">
                      <a:lumMod val="50000"/>
                    </a:schemeClr>
                  </a:solidFill>
                </a:rPr>
                <a:t>/</a:t>
              </a:r>
              <a:r>
                <a:rPr lang="ko-KR" altLang="en-US" sz="2500" b="1" dirty="0">
                  <a:solidFill>
                    <a:schemeClr val="bg2">
                      <a:lumMod val="50000"/>
                    </a:schemeClr>
                  </a:solidFill>
                </a:rPr>
                <a:t>시간</a:t>
              </a:r>
              <a:endParaRPr lang="en-US" altLang="ko-KR" sz="250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ko-KR" altLang="en-US" sz="25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25" name="그래픽 24" descr="시계 방향으로 굽은 줄 화살표">
              <a:extLst>
                <a:ext uri="{FF2B5EF4-FFF2-40B4-BE49-F238E27FC236}">
                  <a16:creationId xmlns:a16="http://schemas.microsoft.com/office/drawing/2014/main" id="{55C89538-2611-487E-99BC-BB2A01FFF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376484">
              <a:off x="3821599" y="5375337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시계 방향으로 굽은 줄 화살표">
              <a:extLst>
                <a:ext uri="{FF2B5EF4-FFF2-40B4-BE49-F238E27FC236}">
                  <a16:creationId xmlns:a16="http://schemas.microsoft.com/office/drawing/2014/main" id="{414624CD-2F9B-45EE-8CEE-F5910F90C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376484">
              <a:off x="7541445" y="535196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961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5180525" y="2720240"/>
            <a:ext cx="18309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itchFamily="34" charset="0"/>
                <a:cs typeface="+mn-ea"/>
                <a:sym typeface="+mn-lt"/>
              </a:rPr>
              <a:t>END</a:t>
            </a:r>
            <a:endParaRPr lang="zh-CN" altLang="en-US" sz="8000" dirty="0">
              <a:solidFill>
                <a:schemeClr val="tx1">
                  <a:lumMod val="65000"/>
                  <a:lumOff val="35000"/>
                </a:schemeClr>
              </a:solidFill>
              <a:latin typeface="Bahnschrift SemiCondensed" pitchFamily="34" charset="0"/>
              <a:cs typeface="+mn-ea"/>
              <a:sym typeface="+mn-l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67175" y="3381959"/>
            <a:ext cx="4057650" cy="0"/>
            <a:chOff x="4067175" y="3381959"/>
            <a:chExt cx="4057650" cy="0"/>
          </a:xfrm>
        </p:grpSpPr>
        <p:cxnSp>
          <p:nvCxnSpPr>
            <p:cNvPr id="9" name="直接连接符 17"/>
            <p:cNvCxnSpPr/>
            <p:nvPr/>
          </p:nvCxnSpPr>
          <p:spPr>
            <a:xfrm>
              <a:off x="4067175" y="3381959"/>
              <a:ext cx="971550" cy="0"/>
            </a:xfrm>
            <a:prstGeom prst="line">
              <a:avLst/>
            </a:prstGeom>
            <a:ln w="25400" cmpd="thickThin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8"/>
            <p:cNvCxnSpPr/>
            <p:nvPr/>
          </p:nvCxnSpPr>
          <p:spPr>
            <a:xfrm>
              <a:off x="7153275" y="3381959"/>
              <a:ext cx="971550" cy="0"/>
            </a:xfrm>
            <a:prstGeom prst="line">
              <a:avLst/>
            </a:prstGeom>
            <a:ln w="25400" cmpd="thickThin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425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5805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2F015D5-FE18-4CFC-8C5F-0AA6A6E7F40A}"/>
              </a:ext>
            </a:extLst>
          </p:cNvPr>
          <p:cNvGrpSpPr/>
          <p:nvPr/>
        </p:nvGrpSpPr>
        <p:grpSpPr>
          <a:xfrm>
            <a:off x="2973980" y="1555707"/>
            <a:ext cx="6244040" cy="1084064"/>
            <a:chOff x="1007750" y="4932069"/>
            <a:chExt cx="6244040" cy="108406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1981821-B3F0-4485-A855-8A741C84291E}"/>
                </a:ext>
              </a:extLst>
            </p:cNvPr>
            <p:cNvSpPr txBox="1"/>
            <p:nvPr/>
          </p:nvSpPr>
          <p:spPr>
            <a:xfrm>
              <a:off x="2091814" y="5300760"/>
              <a:ext cx="51599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2">
                      <a:lumMod val="25000"/>
                    </a:schemeClr>
                  </a:solidFill>
                </a:rPr>
                <a:t>5716867 rows x 14 columns</a:t>
              </a:r>
              <a:endParaRPr lang="ko-KR" altLang="en-US" sz="28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61" name="그래픽 60" descr="Wi Fi">
              <a:extLst>
                <a:ext uri="{FF2B5EF4-FFF2-40B4-BE49-F238E27FC236}">
                  <a16:creationId xmlns:a16="http://schemas.microsoft.com/office/drawing/2014/main" id="{CF2EF089-FBC5-4140-8728-1978A305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7750" y="4932069"/>
              <a:ext cx="1084064" cy="108406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EF3FCB-DB86-4E9B-AAEE-4FE5B488B685}"/>
              </a:ext>
            </a:extLst>
          </p:cNvPr>
          <p:cNvGrpSpPr/>
          <p:nvPr/>
        </p:nvGrpSpPr>
        <p:grpSpPr>
          <a:xfrm>
            <a:off x="475901" y="2470714"/>
            <a:ext cx="11425450" cy="4122481"/>
            <a:chOff x="606530" y="1982558"/>
            <a:chExt cx="11425450" cy="412248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CAB7C25-D2A7-4FA0-AD05-B2AEDB70EF65}"/>
                </a:ext>
              </a:extLst>
            </p:cNvPr>
            <p:cNvGrpSpPr/>
            <p:nvPr/>
          </p:nvGrpSpPr>
          <p:grpSpPr>
            <a:xfrm>
              <a:off x="606530" y="2572140"/>
              <a:ext cx="11299477" cy="1862643"/>
              <a:chOff x="766550" y="1566300"/>
              <a:chExt cx="11299477" cy="1862643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4806869-5628-40C1-A40E-E6C2B7B8461A}"/>
                  </a:ext>
                </a:extLst>
              </p:cNvPr>
              <p:cNvGrpSpPr/>
              <p:nvPr/>
            </p:nvGrpSpPr>
            <p:grpSpPr>
              <a:xfrm>
                <a:off x="766550" y="1804575"/>
                <a:ext cx="11003492" cy="1409700"/>
                <a:chOff x="766550" y="1804575"/>
                <a:chExt cx="11003492" cy="1409700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02285D1A-FA0B-4BF6-AF69-B14CFB0782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31117" y="1842675"/>
                  <a:ext cx="6638925" cy="1333500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CF34BFCA-3A7A-4C62-8877-B3DB8F96D9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6550" y="1804575"/>
                  <a:ext cx="8191500" cy="1409700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5A0CB94-B6AD-42CE-AEE1-4DBA8F06ED7B}"/>
                  </a:ext>
                </a:extLst>
              </p:cNvPr>
              <p:cNvSpPr/>
              <p:nvPr/>
            </p:nvSpPr>
            <p:spPr>
              <a:xfrm>
                <a:off x="10175733" y="1566300"/>
                <a:ext cx="1890294" cy="1840347"/>
              </a:xfrm>
              <a:prstGeom prst="rect">
                <a:avLst/>
              </a:prstGeom>
              <a:noFill/>
              <a:ln w="381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3026209-50C2-4D5D-8D65-622DA53D4622}"/>
                  </a:ext>
                </a:extLst>
              </p:cNvPr>
              <p:cNvSpPr/>
              <p:nvPr/>
            </p:nvSpPr>
            <p:spPr>
              <a:xfrm>
                <a:off x="2686050" y="1588422"/>
                <a:ext cx="4194810" cy="1840521"/>
              </a:xfrm>
              <a:prstGeom prst="rect">
                <a:avLst/>
              </a:prstGeom>
              <a:noFill/>
              <a:ln w="38100">
                <a:solidFill>
                  <a:srgbClr val="70A9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B46495-F74C-41EE-8DC0-1E0F583EFF90}"/>
                </a:ext>
              </a:extLst>
            </p:cNvPr>
            <p:cNvSpPr txBox="1"/>
            <p:nvPr/>
          </p:nvSpPr>
          <p:spPr>
            <a:xfrm>
              <a:off x="5045943" y="4491945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WIFI 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접속위치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1A44B35-EA55-4470-BC06-F0EB4B898E53}"/>
                </a:ext>
              </a:extLst>
            </p:cNvPr>
            <p:cNvSpPr/>
            <p:nvPr/>
          </p:nvSpPr>
          <p:spPr>
            <a:xfrm>
              <a:off x="7017482" y="2594088"/>
              <a:ext cx="2800888" cy="1840521"/>
            </a:xfrm>
            <a:prstGeom prst="rect">
              <a:avLst/>
            </a:prstGeom>
            <a:noFill/>
            <a:ln w="38100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D18584-B1BC-42F3-A7DD-4C9B8B1738C1}"/>
                </a:ext>
              </a:extLst>
            </p:cNvPr>
            <p:cNvSpPr txBox="1"/>
            <p:nvPr/>
          </p:nvSpPr>
          <p:spPr>
            <a:xfrm>
              <a:off x="8673504" y="4491945"/>
              <a:ext cx="1144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WIFI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사용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5D17C3-EA9C-4499-8951-4B481255AFF9}"/>
                </a:ext>
              </a:extLst>
            </p:cNvPr>
            <p:cNvSpPr txBox="1"/>
            <p:nvPr/>
          </p:nvSpPr>
          <p:spPr>
            <a:xfrm>
              <a:off x="10611398" y="4491945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사용자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6F67D3-2063-4EAC-BF25-A705A25F25A8}"/>
                </a:ext>
              </a:extLst>
            </p:cNvPr>
            <p:cNvSpPr txBox="1"/>
            <p:nvPr/>
          </p:nvSpPr>
          <p:spPr>
            <a:xfrm>
              <a:off x="1579330" y="2551359"/>
              <a:ext cx="96372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2">
                      <a:lumMod val="50000"/>
                    </a:schemeClr>
                  </a:solidFill>
                </a:rPr>
                <a:t>사용자</a:t>
              </a:r>
              <a:r>
                <a:rPr lang="en-US" altLang="ko-KR" sz="1500" b="1" dirty="0">
                  <a:solidFill>
                    <a:schemeClr val="bg2">
                      <a:lumMod val="50000"/>
                    </a:schemeClr>
                  </a:solidFill>
                </a:rPr>
                <a:t>ID</a:t>
              </a:r>
              <a:endParaRPr lang="ko-KR" altLang="en-US" sz="15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698CC2-AABF-4706-A1DA-C32844A313BD}"/>
                </a:ext>
              </a:extLst>
            </p:cNvPr>
            <p:cNvSpPr txBox="1"/>
            <p:nvPr/>
          </p:nvSpPr>
          <p:spPr>
            <a:xfrm>
              <a:off x="2291433" y="1982558"/>
              <a:ext cx="121880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2">
                      <a:lumMod val="50000"/>
                    </a:schemeClr>
                  </a:solidFill>
                </a:rPr>
                <a:t>MAC ID</a:t>
              </a:r>
              <a:endParaRPr lang="ko-KR" altLang="en-US" sz="15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화살표: 굽음 36">
              <a:extLst>
                <a:ext uri="{FF2B5EF4-FFF2-40B4-BE49-F238E27FC236}">
                  <a16:creationId xmlns:a16="http://schemas.microsoft.com/office/drawing/2014/main" id="{D95146A9-A617-46F0-89C9-CB9FA50B10F9}"/>
                </a:ext>
              </a:extLst>
            </p:cNvPr>
            <p:cNvSpPr/>
            <p:nvPr/>
          </p:nvSpPr>
          <p:spPr>
            <a:xfrm rot="21340122">
              <a:off x="1860659" y="2074686"/>
              <a:ext cx="414546" cy="44540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화살표: 굽음 37">
              <a:extLst>
                <a:ext uri="{FF2B5EF4-FFF2-40B4-BE49-F238E27FC236}">
                  <a16:creationId xmlns:a16="http://schemas.microsoft.com/office/drawing/2014/main" id="{4B822A83-824C-40B9-AC33-CDCCDC7CA236}"/>
                </a:ext>
              </a:extLst>
            </p:cNvPr>
            <p:cNvSpPr/>
            <p:nvPr/>
          </p:nvSpPr>
          <p:spPr>
            <a:xfrm rot="10800000">
              <a:off x="10877346" y="4877012"/>
              <a:ext cx="529386" cy="92531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932C75-D659-4334-A188-58CCC71C987F}"/>
                </a:ext>
              </a:extLst>
            </p:cNvPr>
            <p:cNvSpPr txBox="1"/>
            <p:nvPr/>
          </p:nvSpPr>
          <p:spPr>
            <a:xfrm>
              <a:off x="8922804" y="5503822"/>
              <a:ext cx="17911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bg2">
                      <a:lumMod val="50000"/>
                    </a:schemeClr>
                  </a:solidFill>
                </a:rPr>
                <a:t>Country : ‘</a:t>
              </a:r>
              <a:r>
                <a:rPr lang="ko-KR" altLang="en-US" sz="1500" b="1" dirty="0">
                  <a:solidFill>
                    <a:schemeClr val="bg2">
                      <a:lumMod val="50000"/>
                    </a:schemeClr>
                  </a:solidFill>
                </a:rPr>
                <a:t>거주민</a:t>
              </a:r>
              <a:r>
                <a:rPr lang="en-US" altLang="ko-KR" sz="1500" b="1" dirty="0">
                  <a:solidFill>
                    <a:schemeClr val="bg2">
                      <a:lumMod val="50000"/>
                    </a:schemeClr>
                  </a:solidFill>
                </a:rPr>
                <a:t>’</a:t>
              </a:r>
            </a:p>
            <a:p>
              <a:r>
                <a:rPr lang="en-US" altLang="ko-KR" sz="1500" b="1" dirty="0">
                  <a:solidFill>
                    <a:schemeClr val="bg2">
                      <a:lumMod val="50000"/>
                    </a:schemeClr>
                  </a:solidFill>
                </a:rPr>
                <a:t>Nationality</a:t>
              </a:r>
              <a:r>
                <a:rPr lang="ko-KR" altLang="en-US" sz="150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500" b="1" dirty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  <a:r>
                <a:rPr lang="ko-KR" altLang="en-US" sz="150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500" b="1" dirty="0">
                  <a:solidFill>
                    <a:schemeClr val="bg2">
                      <a:lumMod val="50000"/>
                    </a:schemeClr>
                  </a:solidFill>
                </a:rPr>
                <a:t>156</a:t>
              </a:r>
              <a:endParaRPr lang="ko-KR" altLang="en-US" sz="15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198EC24-57F1-4907-AE7D-27925CB216E4}"/>
                </a:ext>
              </a:extLst>
            </p:cNvPr>
            <p:cNvSpPr/>
            <p:nvPr/>
          </p:nvSpPr>
          <p:spPr>
            <a:xfrm>
              <a:off x="8798030" y="5499616"/>
              <a:ext cx="1994273" cy="605423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3" name="화살표: 굽음 42">
              <a:extLst>
                <a:ext uri="{FF2B5EF4-FFF2-40B4-BE49-F238E27FC236}">
                  <a16:creationId xmlns:a16="http://schemas.microsoft.com/office/drawing/2014/main" id="{F87C39E3-C5D7-4455-A0C4-74EBC04967C9}"/>
                </a:ext>
              </a:extLst>
            </p:cNvPr>
            <p:cNvSpPr/>
            <p:nvPr/>
          </p:nvSpPr>
          <p:spPr>
            <a:xfrm rot="10601547" flipH="1">
              <a:off x="786059" y="4246543"/>
              <a:ext cx="503444" cy="71932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F06A563-BFD8-4368-9000-570F2AB097F1}"/>
                </a:ext>
              </a:extLst>
            </p:cNvPr>
            <p:cNvSpPr txBox="1"/>
            <p:nvPr/>
          </p:nvSpPr>
          <p:spPr>
            <a:xfrm>
              <a:off x="1343033" y="4656632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>
                  <a:solidFill>
                    <a:schemeClr val="bg2">
                      <a:lumMod val="50000"/>
                    </a:schemeClr>
                  </a:solidFill>
                </a:rPr>
                <a:t>접속일시</a:t>
              </a:r>
            </a:p>
          </p:txBody>
        </p:sp>
        <p:sp>
          <p:nvSpPr>
            <p:cNvPr id="53" name="양쪽 대괄호 52">
              <a:extLst>
                <a:ext uri="{FF2B5EF4-FFF2-40B4-BE49-F238E27FC236}">
                  <a16:creationId xmlns:a16="http://schemas.microsoft.com/office/drawing/2014/main" id="{B5D0290C-6FB1-4140-9D94-DF69EB0931DD}"/>
                </a:ext>
              </a:extLst>
            </p:cNvPr>
            <p:cNvSpPr/>
            <p:nvPr/>
          </p:nvSpPr>
          <p:spPr>
            <a:xfrm>
              <a:off x="7137490" y="2810415"/>
              <a:ext cx="1677139" cy="1444752"/>
            </a:xfrm>
            <a:prstGeom prst="bracketPair">
              <a:avLst/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5" name="더하기 기호 54">
              <a:extLst>
                <a:ext uri="{FF2B5EF4-FFF2-40B4-BE49-F238E27FC236}">
                  <a16:creationId xmlns:a16="http://schemas.microsoft.com/office/drawing/2014/main" id="{55065454-C2B5-4FDA-BD13-1C203948CB2F}"/>
                </a:ext>
              </a:extLst>
            </p:cNvPr>
            <p:cNvSpPr/>
            <p:nvPr/>
          </p:nvSpPr>
          <p:spPr>
            <a:xfrm>
              <a:off x="7741744" y="3304191"/>
              <a:ext cx="468630" cy="457200"/>
            </a:xfrm>
            <a:prstGeom prst="mathPlu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62E594E-FC42-4EA1-BB60-B001EE864766}"/>
                </a:ext>
              </a:extLst>
            </p:cNvPr>
            <p:cNvSpPr txBox="1"/>
            <p:nvPr/>
          </p:nvSpPr>
          <p:spPr>
            <a:xfrm>
              <a:off x="7556161" y="2633931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2">
                      <a:lumMod val="50000"/>
                    </a:schemeClr>
                  </a:solidFill>
                </a:rPr>
                <a:t>사용량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B270925-38D1-4222-93FF-4D4D7E002E6D}"/>
                </a:ext>
              </a:extLst>
            </p:cNvPr>
            <p:cNvSpPr/>
            <p:nvPr/>
          </p:nvSpPr>
          <p:spPr>
            <a:xfrm>
              <a:off x="1569737" y="3546771"/>
              <a:ext cx="956293" cy="635244"/>
            </a:xfrm>
            <a:prstGeom prst="rect">
              <a:avLst/>
            </a:prstGeom>
            <a:solidFill>
              <a:srgbClr val="E7F43C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155AE0F-EDE7-44FC-B21F-75E330D669B3}"/>
                </a:ext>
              </a:extLst>
            </p:cNvPr>
            <p:cNvSpPr/>
            <p:nvPr/>
          </p:nvSpPr>
          <p:spPr>
            <a:xfrm>
              <a:off x="2569642" y="3556261"/>
              <a:ext cx="3081858" cy="625753"/>
            </a:xfrm>
            <a:prstGeom prst="rect">
              <a:avLst/>
            </a:prstGeom>
            <a:solidFill>
              <a:srgbClr val="E7F43C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C90DD2-7C5C-4345-995E-E0FC9A7EC56F}"/>
              </a:ext>
            </a:extLst>
          </p:cNvPr>
          <p:cNvSpPr txBox="1"/>
          <p:nvPr/>
        </p:nvSpPr>
        <p:spPr>
          <a:xfrm>
            <a:off x="4258532" y="104071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Data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8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2AD49FE5-79BB-4009-9532-94E4B68FA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53" y="1786250"/>
            <a:ext cx="6239953" cy="3639973"/>
          </a:xfrm>
          <a:prstGeom prst="rect">
            <a:avLst/>
          </a:prstGeom>
        </p:spPr>
      </p:pic>
      <p:pic>
        <p:nvPicPr>
          <p:cNvPr id="19" name="그림 18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EEE5B1C1-AE13-46DD-9B4F-6F0A2CDD6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06" y="1587201"/>
            <a:ext cx="4342174" cy="50658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C4B015-4314-4C86-A685-A62C42B79913}"/>
              </a:ext>
            </a:extLst>
          </p:cNvPr>
          <p:cNvSpPr txBox="1"/>
          <p:nvPr/>
        </p:nvSpPr>
        <p:spPr>
          <a:xfrm>
            <a:off x="2608302" y="5426228"/>
            <a:ext cx="259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ID Count: 92950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9038F7-3B22-42CF-AD04-B33332648DB9}"/>
              </a:ext>
            </a:extLst>
          </p:cNvPr>
          <p:cNvSpPr txBox="1"/>
          <p:nvPr/>
        </p:nvSpPr>
        <p:spPr>
          <a:xfrm>
            <a:off x="2617225" y="5840320"/>
            <a:ext cx="261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Count : 5716867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2B3A7-0272-4880-947D-6F147746AD76}"/>
              </a:ext>
            </a:extLst>
          </p:cNvPr>
          <p:cNvSpPr txBox="1"/>
          <p:nvPr/>
        </p:nvSpPr>
        <p:spPr>
          <a:xfrm>
            <a:off x="4258532" y="1029137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Month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WIFI Usage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2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6571F8-0FE4-4ECE-AC28-3900A2E47CEE}"/>
              </a:ext>
            </a:extLst>
          </p:cNvPr>
          <p:cNvGrpSpPr/>
          <p:nvPr/>
        </p:nvGrpSpPr>
        <p:grpSpPr>
          <a:xfrm>
            <a:off x="766550" y="1611630"/>
            <a:ext cx="7383040" cy="4857720"/>
            <a:chOff x="766550" y="1611630"/>
            <a:chExt cx="7383040" cy="48577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955B31A-F67A-430D-9BCB-05442E07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087" y="1877248"/>
              <a:ext cx="6749966" cy="4326484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7CDDACE-2D44-4E4A-8E03-23FE11E17528}"/>
                </a:ext>
              </a:extLst>
            </p:cNvPr>
            <p:cNvSpPr/>
            <p:nvPr/>
          </p:nvSpPr>
          <p:spPr>
            <a:xfrm>
              <a:off x="766550" y="1611630"/>
              <a:ext cx="7383040" cy="4857720"/>
            </a:xfrm>
            <a:prstGeom prst="roundRect">
              <a:avLst/>
            </a:prstGeom>
            <a:noFill/>
            <a:ln w="28575">
              <a:solidFill>
                <a:srgbClr val="70A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highlight>
                    <a:srgbClr val="FFFF00"/>
                  </a:highlight>
                </a:rPr>
                <a:t>　</a:t>
              </a:r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4239DF9-D886-45CE-92AD-918265CB1DF2}"/>
              </a:ext>
            </a:extLst>
          </p:cNvPr>
          <p:cNvSpPr/>
          <p:nvPr/>
        </p:nvSpPr>
        <p:spPr>
          <a:xfrm>
            <a:off x="2639277" y="1794510"/>
            <a:ext cx="860974" cy="4409222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FF7CF1-9518-4E51-A4FA-E145F9A08E9F}"/>
              </a:ext>
            </a:extLst>
          </p:cNvPr>
          <p:cNvSpPr/>
          <p:nvPr/>
        </p:nvSpPr>
        <p:spPr>
          <a:xfrm>
            <a:off x="4768652" y="1794510"/>
            <a:ext cx="644158" cy="4409222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C358620-7D2E-4FE0-8127-AFF3B3887807}"/>
              </a:ext>
            </a:extLst>
          </p:cNvPr>
          <p:cNvSpPr/>
          <p:nvPr/>
        </p:nvSpPr>
        <p:spPr>
          <a:xfrm>
            <a:off x="8325501" y="1570261"/>
            <a:ext cx="3099949" cy="4857720"/>
          </a:xfrm>
          <a:prstGeom prst="roundRect">
            <a:avLst/>
          </a:prstGeom>
          <a:noFill/>
          <a:ln w="28575"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highlight>
                  <a:srgbClr val="FFFF00"/>
                </a:highlight>
              </a:rPr>
              <a:t>　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F1EAA4-36AA-435C-870E-49B9006F9B5C}"/>
              </a:ext>
            </a:extLst>
          </p:cNvPr>
          <p:cNvSpPr/>
          <p:nvPr/>
        </p:nvSpPr>
        <p:spPr>
          <a:xfrm>
            <a:off x="2697391" y="2103120"/>
            <a:ext cx="744745" cy="262890"/>
          </a:xfrm>
          <a:prstGeom prst="rect">
            <a:avLst/>
          </a:prstGeom>
          <a:solidFill>
            <a:srgbClr val="E7F43C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FD9F37-C8D4-47CA-84EE-F7E33FABDD49}"/>
              </a:ext>
            </a:extLst>
          </p:cNvPr>
          <p:cNvSpPr/>
          <p:nvPr/>
        </p:nvSpPr>
        <p:spPr>
          <a:xfrm>
            <a:off x="4818983" y="2129105"/>
            <a:ext cx="549387" cy="236905"/>
          </a:xfrm>
          <a:prstGeom prst="rect">
            <a:avLst/>
          </a:prstGeom>
          <a:solidFill>
            <a:srgbClr val="E7F43C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90803B-24D2-4C36-A8A7-FE83A98714D5}"/>
              </a:ext>
            </a:extLst>
          </p:cNvPr>
          <p:cNvSpPr/>
          <p:nvPr/>
        </p:nvSpPr>
        <p:spPr>
          <a:xfrm>
            <a:off x="4816037" y="2864435"/>
            <a:ext cx="549387" cy="236905"/>
          </a:xfrm>
          <a:prstGeom prst="rect">
            <a:avLst/>
          </a:prstGeom>
          <a:solidFill>
            <a:srgbClr val="E7F43C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472C5C-43C7-4B46-A870-B64D88C813C5}"/>
              </a:ext>
            </a:extLst>
          </p:cNvPr>
          <p:cNvSpPr/>
          <p:nvPr/>
        </p:nvSpPr>
        <p:spPr>
          <a:xfrm>
            <a:off x="2697391" y="2864435"/>
            <a:ext cx="744745" cy="262890"/>
          </a:xfrm>
          <a:prstGeom prst="rect">
            <a:avLst/>
          </a:prstGeom>
          <a:solidFill>
            <a:srgbClr val="E7F43C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875A33-2DA9-4672-8ADA-ADC038B933F1}"/>
              </a:ext>
            </a:extLst>
          </p:cNvPr>
          <p:cNvSpPr txBox="1"/>
          <p:nvPr/>
        </p:nvSpPr>
        <p:spPr>
          <a:xfrm>
            <a:off x="10709910" y="9258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C3E3388-6F7F-444F-B6B0-6B0E3F52D327}"/>
              </a:ext>
            </a:extLst>
          </p:cNvPr>
          <p:cNvGrpSpPr/>
          <p:nvPr/>
        </p:nvGrpSpPr>
        <p:grpSpPr>
          <a:xfrm>
            <a:off x="8581681" y="2354580"/>
            <a:ext cx="2856269" cy="964452"/>
            <a:chOff x="8569180" y="1782558"/>
            <a:chExt cx="2856269" cy="9644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8500BF-2697-4854-9C99-5574F6314A36}"/>
                </a:ext>
              </a:extLst>
            </p:cNvPr>
            <p:cNvSpPr txBox="1"/>
            <p:nvPr/>
          </p:nvSpPr>
          <p:spPr>
            <a:xfrm>
              <a:off x="8569180" y="1782558"/>
              <a:ext cx="2856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동일 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ID :</a:t>
              </a:r>
            </a:p>
            <a:p>
              <a:r>
                <a:rPr lang="en-US" altLang="ko-KR" b="1" dirty="0">
                  <a:solidFill>
                    <a:srgbClr val="70A9F0"/>
                  </a:solidFill>
                </a:rPr>
                <a:t>Gender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가 다른 경우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93BEEA-CE2B-448B-8F84-E6A29C5FB8B3}"/>
                </a:ext>
              </a:extLst>
            </p:cNvPr>
            <p:cNvSpPr txBox="1"/>
            <p:nvPr/>
          </p:nvSpPr>
          <p:spPr>
            <a:xfrm>
              <a:off x="9062197" y="2377678"/>
              <a:ext cx="192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875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개 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Drop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E0166E-0DDE-46AC-870D-6FDC89F85092}"/>
              </a:ext>
            </a:extLst>
          </p:cNvPr>
          <p:cNvGrpSpPr/>
          <p:nvPr/>
        </p:nvGrpSpPr>
        <p:grpSpPr>
          <a:xfrm>
            <a:off x="8606683" y="3914152"/>
            <a:ext cx="2856269" cy="964452"/>
            <a:chOff x="8569180" y="1782558"/>
            <a:chExt cx="2856269" cy="9644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74D795-E08D-4AAA-95C0-ACF89F15A588}"/>
                </a:ext>
              </a:extLst>
            </p:cNvPr>
            <p:cNvSpPr txBox="1"/>
            <p:nvPr/>
          </p:nvSpPr>
          <p:spPr>
            <a:xfrm>
              <a:off x="8569180" y="1782558"/>
              <a:ext cx="2856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동일 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ID :</a:t>
              </a:r>
            </a:p>
            <a:p>
              <a:r>
                <a:rPr lang="en-US" altLang="ko-KR" b="1" dirty="0">
                  <a:solidFill>
                    <a:srgbClr val="70A9F0"/>
                  </a:solidFill>
                </a:rPr>
                <a:t>Age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가 다른 경우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FCFBEA-BFC0-42ED-B3B8-EFD679320680}"/>
                </a:ext>
              </a:extLst>
            </p:cNvPr>
            <p:cNvSpPr txBox="1"/>
            <p:nvPr/>
          </p:nvSpPr>
          <p:spPr>
            <a:xfrm>
              <a:off x="9062197" y="2377678"/>
              <a:ext cx="192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3798</a:t>
              </a:r>
              <a:r>
                <a:rPr lang="ko-KR" altLang="en-US" b="1" dirty="0">
                  <a:solidFill>
                    <a:schemeClr val="bg2">
                      <a:lumMod val="50000"/>
                    </a:schemeClr>
                  </a:solidFill>
                </a:rPr>
                <a:t>개 </a:t>
              </a: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Drop</a:t>
              </a:r>
              <a:endParaRPr lang="ko-KR" altLang="en-US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DD2675E-727C-49DE-8F6B-A6ED9F255A5E}"/>
              </a:ext>
            </a:extLst>
          </p:cNvPr>
          <p:cNvSpPr txBox="1"/>
          <p:nvPr/>
        </p:nvSpPr>
        <p:spPr>
          <a:xfrm>
            <a:off x="4258532" y="1029137"/>
            <a:ext cx="219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Detect Fraud Data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6E6B2-E5F6-440D-8AE1-366E01DC1800}"/>
              </a:ext>
            </a:extLst>
          </p:cNvPr>
          <p:cNvSpPr txBox="1"/>
          <p:nvPr/>
        </p:nvSpPr>
        <p:spPr>
          <a:xfrm>
            <a:off x="8606683" y="5473724"/>
            <a:ext cx="25571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chemeClr val="bg2">
                    <a:lumMod val="50000"/>
                  </a:schemeClr>
                </a:solidFill>
              </a:rPr>
              <a:t>총 </a:t>
            </a:r>
            <a:r>
              <a:rPr lang="en-US" altLang="ko-KR" sz="2500" b="1" dirty="0">
                <a:solidFill>
                  <a:schemeClr val="bg2">
                    <a:lumMod val="50000"/>
                  </a:schemeClr>
                </a:solidFill>
              </a:rPr>
              <a:t>4673</a:t>
            </a:r>
            <a:r>
              <a:rPr lang="ko-KR" altLang="en-US" sz="2500" b="1" dirty="0">
                <a:solidFill>
                  <a:schemeClr val="bg2">
                    <a:lumMod val="50000"/>
                  </a:schemeClr>
                </a:solidFill>
              </a:rPr>
              <a:t>개 </a:t>
            </a:r>
            <a:r>
              <a:rPr lang="en-US" altLang="ko-KR" sz="2500" b="1" dirty="0">
                <a:solidFill>
                  <a:schemeClr val="bg2">
                    <a:lumMod val="50000"/>
                  </a:schemeClr>
                </a:solidFill>
              </a:rPr>
              <a:t>Drop</a:t>
            </a:r>
            <a:endParaRPr lang="ko-KR" altLang="en-US" sz="25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10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8" name="그림 7" descr="건물이(가) 표시된 사진&#10;&#10;자동 생성된 설명">
            <a:extLst>
              <a:ext uri="{FF2B5EF4-FFF2-40B4-BE49-F238E27FC236}">
                <a16:creationId xmlns:a16="http://schemas.microsoft.com/office/drawing/2014/main" id="{AC763E19-B5D9-4632-B68E-978829D914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>
          <a:xfrm>
            <a:off x="831285" y="2139566"/>
            <a:ext cx="4016575" cy="3689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5DAE38D5-F749-43E6-BF5A-E90EBE63B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599" y="4978721"/>
            <a:ext cx="1842401" cy="184240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4541B3-2E82-4C06-BDC9-0039DA58151B}"/>
              </a:ext>
            </a:extLst>
          </p:cNvPr>
          <p:cNvSpPr txBox="1"/>
          <p:nvPr/>
        </p:nvSpPr>
        <p:spPr>
          <a:xfrm>
            <a:off x="10349599" y="5899921"/>
            <a:ext cx="3529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/>
              <a:t>.</a:t>
            </a:r>
            <a:endParaRPr lang="ko-KR" altLang="en-US" sz="6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60624F-A032-474C-8874-BD32EA392C8D}"/>
              </a:ext>
            </a:extLst>
          </p:cNvPr>
          <p:cNvSpPr txBox="1"/>
          <p:nvPr/>
        </p:nvSpPr>
        <p:spPr>
          <a:xfrm>
            <a:off x="9747619" y="5899921"/>
            <a:ext cx="35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.</a:t>
            </a:r>
            <a:endParaRPr lang="ko-KR" altLang="en-US" sz="6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9D6ECE-F989-4FF1-A5F2-D72540DCECFD}"/>
              </a:ext>
            </a:extLst>
          </p:cNvPr>
          <p:cNvSpPr txBox="1"/>
          <p:nvPr/>
        </p:nvSpPr>
        <p:spPr>
          <a:xfrm>
            <a:off x="10051362" y="5899920"/>
            <a:ext cx="35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.</a:t>
            </a:r>
            <a:endParaRPr lang="ko-KR" altLang="en-US" sz="6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EB10A-2E4A-45F6-AB6F-A26B2E0C8BA0}"/>
              </a:ext>
            </a:extLst>
          </p:cNvPr>
          <p:cNvSpPr txBox="1"/>
          <p:nvPr/>
        </p:nvSpPr>
        <p:spPr>
          <a:xfrm>
            <a:off x="5076920" y="3642419"/>
            <a:ext cx="720778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700" b="1" dirty="0">
                <a:solidFill>
                  <a:schemeClr val="bg2">
                    <a:lumMod val="50000"/>
                  </a:schemeClr>
                </a:solidFill>
              </a:rPr>
              <a:t>체류기간</a:t>
            </a:r>
            <a:r>
              <a:rPr lang="en-US" altLang="ko-KR" sz="2700" b="1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r>
              <a:rPr lang="ko-KR" altLang="en-US" sz="2700" b="1" dirty="0">
                <a:solidFill>
                  <a:schemeClr val="bg2">
                    <a:lumMod val="50000"/>
                  </a:schemeClr>
                </a:solidFill>
              </a:rPr>
              <a:t>   처음 </a:t>
            </a:r>
            <a:r>
              <a:rPr lang="en-US" altLang="ko-KR" sz="2700" b="1" dirty="0">
                <a:solidFill>
                  <a:schemeClr val="bg2">
                    <a:lumMod val="50000"/>
                  </a:schemeClr>
                </a:solidFill>
              </a:rPr>
              <a:t>WIFI</a:t>
            </a:r>
            <a:r>
              <a:rPr lang="ko-KR" altLang="en-US" sz="2700" b="1" dirty="0">
                <a:solidFill>
                  <a:schemeClr val="bg2">
                    <a:lumMod val="50000"/>
                  </a:schemeClr>
                </a:solidFill>
              </a:rPr>
              <a:t>접속일시</a:t>
            </a:r>
            <a:r>
              <a:rPr lang="en-US" altLang="ko-KR" sz="2700" b="1" dirty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ko-KR" altLang="en-US" sz="2700" b="1" dirty="0">
                <a:solidFill>
                  <a:schemeClr val="bg2">
                    <a:lumMod val="50000"/>
                  </a:schemeClr>
                </a:solidFill>
              </a:rPr>
              <a:t>마지막 </a:t>
            </a:r>
            <a:r>
              <a:rPr lang="en-US" altLang="ko-KR" sz="2700" b="1" dirty="0">
                <a:solidFill>
                  <a:schemeClr val="bg2">
                    <a:lumMod val="50000"/>
                  </a:schemeClr>
                </a:solidFill>
              </a:rPr>
              <a:t>WIFI</a:t>
            </a:r>
            <a:r>
              <a:rPr lang="ko-KR" altLang="en-US" sz="2700" b="1" dirty="0">
                <a:solidFill>
                  <a:schemeClr val="bg2">
                    <a:lumMod val="50000"/>
                  </a:schemeClr>
                </a:solidFill>
              </a:rPr>
              <a:t>접속일시</a:t>
            </a:r>
            <a:endParaRPr lang="en-US" altLang="ko-KR" sz="27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27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2871-7742-40C7-8DAB-8DC31050A5AD}"/>
              </a:ext>
            </a:extLst>
          </p:cNvPr>
          <p:cNvSpPr txBox="1"/>
          <p:nvPr/>
        </p:nvSpPr>
        <p:spPr>
          <a:xfrm>
            <a:off x="6209727" y="4710110"/>
            <a:ext cx="4799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rgbClr val="70A9F0"/>
                </a:solidFill>
              </a:rPr>
              <a:t> </a:t>
            </a:r>
            <a:r>
              <a:rPr lang="en-US" altLang="ko-KR" sz="7000" b="1" dirty="0">
                <a:solidFill>
                  <a:srgbClr val="70A9F0"/>
                </a:solidFill>
              </a:rPr>
              <a:t>0</a:t>
            </a:r>
            <a:r>
              <a:rPr lang="ko-KR" altLang="en-US" sz="7000" b="1" dirty="0">
                <a:solidFill>
                  <a:srgbClr val="70A9F0"/>
                </a:solidFill>
              </a:rPr>
              <a:t>박</a:t>
            </a:r>
            <a:r>
              <a:rPr lang="en-US" altLang="ko-KR" sz="7000" b="1" dirty="0">
                <a:solidFill>
                  <a:srgbClr val="70A9F0"/>
                </a:solidFill>
              </a:rPr>
              <a:t>~29</a:t>
            </a:r>
            <a:r>
              <a:rPr lang="ko-KR" altLang="en-US" sz="7000" b="1" dirty="0">
                <a:solidFill>
                  <a:srgbClr val="70A9F0"/>
                </a:solidFill>
              </a:rPr>
              <a:t>박</a:t>
            </a:r>
            <a:endParaRPr lang="en-US" altLang="ko-KR" sz="7000" b="1" dirty="0">
              <a:solidFill>
                <a:srgbClr val="70A9F0"/>
              </a:solidFill>
            </a:endParaRPr>
          </a:p>
          <a:p>
            <a:endParaRPr lang="ko-KR" altLang="en-US" sz="5000" b="1" dirty="0">
              <a:solidFill>
                <a:srgbClr val="70A9F0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5EA1309-E143-4A33-9D21-87C0B598B35B}"/>
              </a:ext>
            </a:extLst>
          </p:cNvPr>
          <p:cNvSpPr/>
          <p:nvPr/>
        </p:nvSpPr>
        <p:spPr>
          <a:xfrm>
            <a:off x="5512497" y="4983826"/>
            <a:ext cx="697230" cy="453763"/>
          </a:xfrm>
          <a:prstGeom prst="rightArrow">
            <a:avLst/>
          </a:prstGeom>
          <a:solidFill>
            <a:srgbClr val="70A9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213296-2940-474D-93ED-96986756241C}"/>
              </a:ext>
            </a:extLst>
          </p:cNvPr>
          <p:cNvSpPr txBox="1"/>
          <p:nvPr/>
        </p:nvSpPr>
        <p:spPr>
          <a:xfrm>
            <a:off x="4258532" y="1029137"/>
            <a:ext cx="93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Tourist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0D4C7-DB8A-4E3A-866D-052FF4B7A53A}"/>
              </a:ext>
            </a:extLst>
          </p:cNvPr>
          <p:cNvSpPr txBox="1"/>
          <p:nvPr/>
        </p:nvSpPr>
        <p:spPr>
          <a:xfrm>
            <a:off x="5065649" y="2637077"/>
            <a:ext cx="74039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700" b="1" dirty="0">
                <a:solidFill>
                  <a:schemeClr val="bg2">
                    <a:lumMod val="50000"/>
                  </a:schemeClr>
                </a:solidFill>
              </a:rPr>
              <a:t>10</a:t>
            </a:r>
            <a:r>
              <a:rPr lang="ko-KR" altLang="en-US" sz="2700" b="1" dirty="0">
                <a:solidFill>
                  <a:schemeClr val="bg2">
                    <a:lumMod val="50000"/>
                  </a:schemeClr>
                </a:solidFill>
              </a:rPr>
              <a:t>개월간 </a:t>
            </a:r>
            <a:r>
              <a:rPr lang="en-US" altLang="ko-KR" sz="27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2700" b="1" dirty="0">
                <a:solidFill>
                  <a:schemeClr val="bg2">
                    <a:lumMod val="50000"/>
                  </a:schemeClr>
                </a:solidFill>
              </a:rPr>
              <a:t>번</a:t>
            </a:r>
            <a:r>
              <a:rPr lang="en-US" altLang="ko-KR" sz="27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2700" b="1" dirty="0">
                <a:solidFill>
                  <a:schemeClr val="bg2">
                    <a:lumMod val="50000"/>
                  </a:schemeClr>
                </a:solidFill>
              </a:rPr>
              <a:t>월별</a:t>
            </a:r>
            <a:r>
              <a:rPr lang="en-US" altLang="ko-KR" sz="27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ko-KR" altLang="en-US" sz="2700" b="1" dirty="0">
                <a:solidFill>
                  <a:schemeClr val="bg2">
                    <a:lumMod val="50000"/>
                  </a:schemeClr>
                </a:solidFill>
              </a:rPr>
              <a:t>이상 접속한 사람 제외</a:t>
            </a:r>
            <a:endParaRPr lang="en-US" altLang="ko-KR" sz="27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0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EC349CA-4D72-40CF-AA34-B4DFE2D3A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0" y="2091272"/>
            <a:ext cx="5487650" cy="3658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224540-0C84-4C6F-9A62-5FA980A5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61"/>
          <a:stretch/>
        </p:blipFill>
        <p:spPr>
          <a:xfrm>
            <a:off x="5755299" y="1909755"/>
            <a:ext cx="5878286" cy="402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BD615585-4CAE-4AF4-94BB-023CC89A57A8}"/>
              </a:ext>
            </a:extLst>
          </p:cNvPr>
          <p:cNvSpPr/>
          <p:nvPr/>
        </p:nvSpPr>
        <p:spPr>
          <a:xfrm rot="16200000">
            <a:off x="2056811" y="-653847"/>
            <a:ext cx="911461" cy="3336751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5BE46-1C7D-4711-8316-4D3AB38FA341}"/>
              </a:ext>
            </a:extLst>
          </p:cNvPr>
          <p:cNvCxnSpPr>
            <a:cxnSpLocks/>
          </p:cNvCxnSpPr>
          <p:nvPr/>
        </p:nvCxnSpPr>
        <p:spPr>
          <a:xfrm>
            <a:off x="4180917" y="1470264"/>
            <a:ext cx="6939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A23D69-8A58-46CB-B28B-F805DE1E6B0B}"/>
              </a:ext>
            </a:extLst>
          </p:cNvPr>
          <p:cNvGrpSpPr/>
          <p:nvPr/>
        </p:nvGrpSpPr>
        <p:grpSpPr>
          <a:xfrm>
            <a:off x="766550" y="207951"/>
            <a:ext cx="3137780" cy="1219237"/>
            <a:chOff x="706906" y="242646"/>
            <a:chExt cx="3127682" cy="13494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2D7636-F9CE-4BEC-A0FA-0D13411A1A4E}"/>
                </a:ext>
              </a:extLst>
            </p:cNvPr>
            <p:cNvSpPr/>
            <p:nvPr/>
          </p:nvSpPr>
          <p:spPr>
            <a:xfrm>
              <a:off x="1940823" y="638296"/>
              <a:ext cx="1893765" cy="953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데이터 구성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  <a:p>
              <a:pPr algn="ctr"/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&amp;</a:t>
              </a:r>
              <a:r>
                <a:rPr lang="ko-KR" altLang="en-US" sz="2500" b="1" dirty="0">
                  <a:solidFill>
                    <a:srgbClr val="70A9F0"/>
                  </a:solidFill>
                  <a:latin typeface="나눔고딕 ExtraBold" pitchFamily="50" charset="-127"/>
                  <a:ea typeface="나눔고딕 ExtraBold" pitchFamily="50" charset="-127"/>
                  <a:cs typeface="Aharoni" panose="02010803020104030203" pitchFamily="2" charset="-79"/>
                </a:rPr>
                <a:t> 분석</a:t>
              </a:r>
              <a:endParaRPr lang="en-US" altLang="ko-KR" sz="25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2646F9A-694C-40B4-8F23-3CF4A3D82A1E}"/>
                </a:ext>
              </a:extLst>
            </p:cNvPr>
            <p:cNvSpPr/>
            <p:nvPr/>
          </p:nvSpPr>
          <p:spPr>
            <a:xfrm>
              <a:off x="706906" y="242646"/>
              <a:ext cx="1823791" cy="1328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r>
                <a:rPr lang="en-US" altLang="ko-KR" sz="7200" b="1" dirty="0">
                  <a:solidFill>
                    <a:srgbClr val="70A9F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endParaRPr lang="ko-KR" altLang="en-US" sz="7200" b="1" dirty="0"/>
            </a:p>
          </p:txBody>
        </p:sp>
      </p:grp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C88DFEAF-11F2-46D5-A179-DD826C61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3" y="1802615"/>
            <a:ext cx="6239953" cy="3639972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009A9BB-716C-4D44-8F8B-D96572143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36" y="1542060"/>
            <a:ext cx="4468259" cy="52129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9C38373-26B0-459B-97D3-F0452F46F58A}"/>
              </a:ext>
            </a:extLst>
          </p:cNvPr>
          <p:cNvGrpSpPr/>
          <p:nvPr/>
        </p:nvGrpSpPr>
        <p:grpSpPr>
          <a:xfrm>
            <a:off x="2264346" y="5333173"/>
            <a:ext cx="2807628" cy="739937"/>
            <a:chOff x="3603289" y="5431431"/>
            <a:chExt cx="2807628" cy="7399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087EA5-0E96-43A8-8D15-D16F4D262BE6}"/>
                </a:ext>
              </a:extLst>
            </p:cNvPr>
            <p:cNvSpPr txBox="1"/>
            <p:nvPr/>
          </p:nvSpPr>
          <p:spPr>
            <a:xfrm>
              <a:off x="3603289" y="5431431"/>
              <a:ext cx="2807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Tourist ID Count: 28851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F8E0D8-5422-49EB-A7BF-D188AD5B7788}"/>
                </a:ext>
              </a:extLst>
            </p:cNvPr>
            <p:cNvSpPr txBox="1"/>
            <p:nvPr/>
          </p:nvSpPr>
          <p:spPr>
            <a:xfrm>
              <a:off x="3709408" y="5802036"/>
              <a:ext cx="270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Tourist Total : 1095435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598F15F-68A0-434E-BDBB-EE5A191D1412}"/>
              </a:ext>
            </a:extLst>
          </p:cNvPr>
          <p:cNvSpPr txBox="1"/>
          <p:nvPr/>
        </p:nvSpPr>
        <p:spPr>
          <a:xfrm>
            <a:off x="4180917" y="769082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Tourist</a:t>
            </a:r>
          </a:p>
          <a:p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Month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</a:rPr>
              <a:t>WIFI Usage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3652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1398</Words>
  <Application>Microsoft Office PowerPoint</Application>
  <PresentationFormat>와이드스크린</PresentationFormat>
  <Paragraphs>345</Paragraphs>
  <Slides>30</Slides>
  <Notes>21</Notes>
  <HiddenSlides>5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HY신명조</vt:lpstr>
      <vt:lpstr>나눔고딕</vt:lpstr>
      <vt:lpstr>나눔고딕 ExtraBold</vt:lpstr>
      <vt:lpstr>맑은 고딕</vt:lpstr>
      <vt:lpstr>Arial</vt:lpstr>
      <vt:lpstr>Bahnschrift SemiCondensed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Choi Soy</cp:lastModifiedBy>
  <cp:revision>182</cp:revision>
  <dcterms:created xsi:type="dcterms:W3CDTF">2020-02-14T03:17:50Z</dcterms:created>
  <dcterms:modified xsi:type="dcterms:W3CDTF">2020-05-23T13:08:42Z</dcterms:modified>
</cp:coreProperties>
</file>